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slideLayouts/slideLayout25.xml" ContentType="application/vnd.openxmlformats-officedocument.presentationml.slideLayout+xml"/>
  <Override PartName="/ppt/theme/theme15.xml" ContentType="application/vnd.openxmlformats-officedocument.theme+xml"/>
  <Override PartName="/ppt/slideLayouts/slideLayout26.xml" ContentType="application/vnd.openxmlformats-officedocument.presentationml.slideLayout+xml"/>
  <Override PartName="/ppt/theme/theme16.xml" ContentType="application/vnd.openxmlformats-officedocument.theme+xml"/>
  <Override PartName="/ppt/slideLayouts/slideLayout27.xml" ContentType="application/vnd.openxmlformats-officedocument.presentationml.slideLayout+xml"/>
  <Override PartName="/ppt/theme/theme17.xml" ContentType="application/vnd.openxmlformats-officedocument.theme+xml"/>
  <Override PartName="/ppt/slideLayouts/slideLayout28.xml" ContentType="application/vnd.openxmlformats-officedocument.presentationml.slideLayout+xml"/>
  <Override PartName="/ppt/theme/theme18.xml" ContentType="application/vnd.openxmlformats-officedocument.theme+xml"/>
  <Override PartName="/ppt/slideLayouts/slideLayout29.xml" ContentType="application/vnd.openxmlformats-officedocument.presentationml.slideLayout+xml"/>
  <Override PartName="/ppt/theme/theme19.xml" ContentType="application/vnd.openxmlformats-officedocument.theme+xml"/>
  <Override PartName="/ppt/slideLayouts/slideLayout30.xml" ContentType="application/vnd.openxmlformats-officedocument.presentationml.slideLayout+xml"/>
  <Override PartName="/ppt/theme/theme20.xml" ContentType="application/vnd.openxmlformats-officedocument.theme+xml"/>
  <Override PartName="/ppt/slideLayouts/slideLayout31.xml" ContentType="application/vnd.openxmlformats-officedocument.presentationml.slideLayout+xml"/>
  <Override PartName="/ppt/theme/theme21.xml" ContentType="application/vnd.openxmlformats-officedocument.theme+xml"/>
  <Override PartName="/ppt/slideLayouts/slideLayout32.xml" ContentType="application/vnd.openxmlformats-officedocument.presentationml.slideLayout+xml"/>
  <Override PartName="/ppt/theme/theme22.xml" ContentType="application/vnd.openxmlformats-officedocument.theme+xml"/>
  <Override PartName="/ppt/slideLayouts/slideLayout33.xml" ContentType="application/vnd.openxmlformats-officedocument.presentationml.slideLayout+xml"/>
  <Override PartName="/ppt/theme/theme23.xml" ContentType="application/vnd.openxmlformats-officedocument.theme+xml"/>
  <Override PartName="/ppt/slideLayouts/slideLayout34.xml" ContentType="application/vnd.openxmlformats-officedocument.presentationml.slideLayout+xml"/>
  <Override PartName="/ppt/theme/theme24.xml" ContentType="application/vnd.openxmlformats-officedocument.theme+xml"/>
  <Override PartName="/ppt/slideLayouts/slideLayout35.xml" ContentType="application/vnd.openxmlformats-officedocument.presentationml.slideLayout+xml"/>
  <Override PartName="/ppt/theme/theme25.xml" ContentType="application/vnd.openxmlformats-officedocument.theme+xml"/>
  <Override PartName="/ppt/slideLayouts/slideLayout36.xml" ContentType="application/vnd.openxmlformats-officedocument.presentationml.slideLayout+xml"/>
  <Override PartName="/ppt/theme/theme26.xml" ContentType="application/vnd.openxmlformats-officedocument.theme+xml"/>
  <Override PartName="/ppt/slideLayouts/slideLayout37.xml" ContentType="application/vnd.openxmlformats-officedocument.presentationml.slideLayout+xml"/>
  <Override PartName="/ppt/theme/theme27.xml" ContentType="application/vnd.openxmlformats-officedocument.theme+xml"/>
  <Override PartName="/ppt/slideLayouts/slideLayout38.xml" ContentType="application/vnd.openxmlformats-officedocument.presentationml.slideLayout+xml"/>
  <Override PartName="/ppt/theme/theme28.xml" ContentType="application/vnd.openxmlformats-officedocument.theme+xml"/>
  <Override PartName="/ppt/slideLayouts/slideLayout39.xml" ContentType="application/vnd.openxmlformats-officedocument.presentationml.slideLayout+xml"/>
  <Override PartName="/ppt/theme/theme29.xml" ContentType="application/vnd.openxmlformats-officedocument.theme+xml"/>
  <Override PartName="/ppt/slideLayouts/slideLayout40.xml" ContentType="application/vnd.openxmlformats-officedocument.presentationml.slideLayout+xml"/>
  <Override PartName="/ppt/theme/theme30.xml" ContentType="application/vnd.openxmlformats-officedocument.theme+xml"/>
  <Override PartName="/ppt/slideLayouts/slideLayout41.xml" ContentType="application/vnd.openxmlformats-officedocument.presentationml.slideLayout+xml"/>
  <Override PartName="/ppt/theme/theme31.xml" ContentType="application/vnd.openxmlformats-officedocument.theme+xml"/>
  <Override PartName="/ppt/slideLayouts/slideLayout42.xml" ContentType="application/vnd.openxmlformats-officedocument.presentationml.slideLayout+xml"/>
  <Override PartName="/ppt/theme/theme32.xml" ContentType="application/vnd.openxmlformats-officedocument.theme+xml"/>
  <Override PartName="/ppt/slideLayouts/slideLayout43.xml" ContentType="application/vnd.openxmlformats-officedocument.presentationml.slideLayout+xml"/>
  <Override PartName="/ppt/theme/theme33.xml" ContentType="application/vnd.openxmlformats-officedocument.theme+xml"/>
  <Override PartName="/ppt/theme/theme3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64" r:id="rId4"/>
    <p:sldMasterId id="2147483666" r:id="rId5"/>
    <p:sldMasterId id="2147483668" r:id="rId6"/>
    <p:sldMasterId id="2147483670" r:id="rId7"/>
    <p:sldMasterId id="2147483672" r:id="rId8"/>
    <p:sldMasterId id="2147483674" r:id="rId9"/>
    <p:sldMasterId id="2147483676" r:id="rId10"/>
    <p:sldMasterId id="2147483678" r:id="rId11"/>
    <p:sldMasterId id="2147483680" r:id="rId12"/>
    <p:sldMasterId id="2147483682" r:id="rId13"/>
    <p:sldMasterId id="2147483684" r:id="rId14"/>
    <p:sldMasterId id="2147483686" r:id="rId15"/>
    <p:sldMasterId id="2147483688" r:id="rId16"/>
    <p:sldMasterId id="2147483690" r:id="rId17"/>
    <p:sldMasterId id="2147483692" r:id="rId18"/>
    <p:sldMasterId id="2147483694" r:id="rId19"/>
    <p:sldMasterId id="2147483696" r:id="rId20"/>
    <p:sldMasterId id="2147483698" r:id="rId21"/>
    <p:sldMasterId id="2147483700" r:id="rId22"/>
    <p:sldMasterId id="2147483702" r:id="rId23"/>
    <p:sldMasterId id="2147483704" r:id="rId24"/>
    <p:sldMasterId id="2147483706" r:id="rId25"/>
    <p:sldMasterId id="2147483708" r:id="rId26"/>
    <p:sldMasterId id="2147483710" r:id="rId27"/>
    <p:sldMasterId id="2147483712" r:id="rId28"/>
    <p:sldMasterId id="2147483714" r:id="rId29"/>
    <p:sldMasterId id="2147483716" r:id="rId30"/>
    <p:sldMasterId id="2147483718" r:id="rId31"/>
    <p:sldMasterId id="2147483720" r:id="rId32"/>
    <p:sldMasterId id="2147483722" r:id="rId33"/>
  </p:sldMasterIdLst>
  <p:notesMasterIdLst>
    <p:notesMasterId r:id="rId66"/>
  </p:notes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2" d="100"/>
          <a:sy n="62" d="100"/>
        </p:scale>
        <p:origin x="82"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9.xml"/><Relationship Id="rId47" Type="http://schemas.openxmlformats.org/officeDocument/2006/relationships/slide" Target="slides/slide14.xml"/><Relationship Id="rId63" Type="http://schemas.openxmlformats.org/officeDocument/2006/relationships/slide" Target="slides/slide30.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4.xml"/><Relationship Id="rId40" Type="http://schemas.openxmlformats.org/officeDocument/2006/relationships/slide" Target="slides/slide7.xml"/><Relationship Id="rId45" Type="http://schemas.openxmlformats.org/officeDocument/2006/relationships/slide" Target="slides/slide12.xml"/><Relationship Id="rId53" Type="http://schemas.openxmlformats.org/officeDocument/2006/relationships/slide" Target="slides/slide20.xml"/><Relationship Id="rId58" Type="http://schemas.openxmlformats.org/officeDocument/2006/relationships/slide" Target="slides/slide25.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28.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2.xml"/><Relationship Id="rId43" Type="http://schemas.openxmlformats.org/officeDocument/2006/relationships/slide" Target="slides/slide10.xml"/><Relationship Id="rId48" Type="http://schemas.openxmlformats.org/officeDocument/2006/relationships/slide" Target="slides/slide15.xml"/><Relationship Id="rId56" Type="http://schemas.openxmlformats.org/officeDocument/2006/relationships/slide" Target="slides/slide23.xml"/><Relationship Id="rId64" Type="http://schemas.openxmlformats.org/officeDocument/2006/relationships/slide" Target="slides/slide31.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1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5.xml"/><Relationship Id="rId46" Type="http://schemas.openxmlformats.org/officeDocument/2006/relationships/slide" Target="slides/slide13.xml"/><Relationship Id="rId59" Type="http://schemas.openxmlformats.org/officeDocument/2006/relationships/slide" Target="slides/slide26.xml"/><Relationship Id="rId67"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8.xml"/><Relationship Id="rId54" Type="http://schemas.openxmlformats.org/officeDocument/2006/relationships/slide" Target="slides/slide21.xml"/><Relationship Id="rId62" Type="http://schemas.openxmlformats.org/officeDocument/2006/relationships/slide" Target="slides/slide2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3.xml"/><Relationship Id="rId49" Type="http://schemas.openxmlformats.org/officeDocument/2006/relationships/slide" Target="slides/slide16.xml"/><Relationship Id="rId57" Type="http://schemas.openxmlformats.org/officeDocument/2006/relationships/slide" Target="slides/slide2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1.xml"/><Relationship Id="rId52" Type="http://schemas.openxmlformats.org/officeDocument/2006/relationships/slide" Target="slides/slide19.xml"/><Relationship Id="rId60" Type="http://schemas.openxmlformats.org/officeDocument/2006/relationships/slide" Target="slides/slide27.xml"/><Relationship Id="rId65" Type="http://schemas.openxmlformats.org/officeDocument/2006/relationships/slide" Target="slides/slide3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6.xml"/><Relationship Id="rId34" Type="http://schemas.openxmlformats.org/officeDocument/2006/relationships/slide" Target="slides/slide1.xml"/><Relationship Id="rId50" Type="http://schemas.openxmlformats.org/officeDocument/2006/relationships/slide" Target="slides/slide17.xml"/><Relationship Id="rId55"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0943B9-37F4-4EB5-B7EA-112EF5C8F940}" type="doc">
      <dgm:prSet loTypeId="urn:microsoft.com/office/officeart/2005/8/layout/arrow2" loCatId="process" qsTypeId="urn:microsoft.com/office/officeart/2005/8/quickstyle/simple1" qsCatId="simple" csTypeId="urn:microsoft.com/office/officeart/2005/8/colors/accent0_2" csCatId="mainScheme" phldr="1"/>
      <dgm:spPr/>
    </dgm:pt>
    <dgm:pt modelId="{F6459351-8060-4FD7-B98C-2191AAECB364}">
      <dgm:prSet phldrT="[文本]" custT="1"/>
      <dgm:spPr>
        <a:solidFill>
          <a:srgbClr val="FEFEFE"/>
        </a:solidFill>
      </dgm:spPr>
      <dgm:t>
        <a:bodyPr anchor="ctr"/>
        <a:lstStyle/>
        <a:p>
          <a:pPr algn="ctr"/>
          <a:r>
            <a:rPr lang="zh-CN" altLang="en-US" sz="1200" dirty="0" smtClean="0">
              <a:solidFill>
                <a:schemeClr val="tx1"/>
              </a:solidFill>
            </a:rPr>
            <a:t>数据集构建</a:t>
          </a:r>
          <a:endParaRPr lang="zh-CN" altLang="en-US" sz="1200" dirty="0">
            <a:solidFill>
              <a:schemeClr val="tx1"/>
            </a:solidFill>
          </a:endParaRPr>
        </a:p>
      </dgm:t>
    </dgm:pt>
    <dgm:pt modelId="{1DC803B6-7835-4AD1-AD30-E8A37AFF3BBF}" type="parTrans" cxnId="{E039A0DA-4147-4CBD-9E26-B6F487AFA52D}">
      <dgm:prSet/>
      <dgm:spPr/>
      <dgm:t>
        <a:bodyPr/>
        <a:lstStyle/>
        <a:p>
          <a:endParaRPr lang="zh-CN" altLang="en-US" sz="1600">
            <a:solidFill>
              <a:schemeClr val="bg2"/>
            </a:solidFill>
          </a:endParaRPr>
        </a:p>
      </dgm:t>
    </dgm:pt>
    <dgm:pt modelId="{256B206C-7BBB-4CF7-B1E5-1F9312195636}" type="sibTrans" cxnId="{E039A0DA-4147-4CBD-9E26-B6F487AFA52D}">
      <dgm:prSet/>
      <dgm:spPr/>
      <dgm:t>
        <a:bodyPr/>
        <a:lstStyle/>
        <a:p>
          <a:endParaRPr lang="zh-CN" altLang="en-US" sz="1600">
            <a:solidFill>
              <a:schemeClr val="bg2"/>
            </a:solidFill>
          </a:endParaRPr>
        </a:p>
      </dgm:t>
    </dgm:pt>
    <dgm:pt modelId="{4ABB680D-7C35-4BD6-8E7A-D090D55643A4}">
      <dgm:prSet phldrT="[文本]" custT="1"/>
      <dgm:spPr/>
      <dgm:t>
        <a:bodyPr/>
        <a:lstStyle/>
        <a:p>
          <a:pPr>
            <a:lnSpc>
              <a:spcPct val="90000"/>
            </a:lnSpc>
            <a:spcBef>
              <a:spcPct val="0"/>
            </a:spcBef>
          </a:pPr>
          <a:r>
            <a:rPr lang="zh-CN" altLang="en-US" sz="1400" b="1" dirty="0" smtClean="0">
              <a:solidFill>
                <a:srgbClr val="FF0000"/>
              </a:solidFill>
            </a:rPr>
            <a:t>时间序列分解</a:t>
          </a:r>
          <a:endParaRPr lang="en-US" altLang="zh-CN" sz="1400" b="1" dirty="0" smtClean="0">
            <a:solidFill>
              <a:srgbClr val="FF0000"/>
            </a:solidFill>
          </a:endParaRPr>
        </a:p>
        <a:p>
          <a:pPr>
            <a:lnSpc>
              <a:spcPct val="20000"/>
            </a:lnSpc>
            <a:spcBef>
              <a:spcPct val="0"/>
            </a:spcBef>
          </a:pPr>
          <a:endParaRPr lang="en-US" altLang="zh-CN" sz="1400" b="1" dirty="0" smtClean="0">
            <a:solidFill>
              <a:srgbClr val="FF0000"/>
            </a:solidFill>
          </a:endParaRPr>
        </a:p>
        <a:p>
          <a:pPr>
            <a:lnSpc>
              <a:spcPct val="90000"/>
            </a:lnSpc>
            <a:spcBef>
              <a:spcPts val="1200"/>
            </a:spcBef>
          </a:pPr>
          <a:r>
            <a:rPr lang="zh-CN" altLang="en-US" sz="1400" b="1" dirty="0" smtClean="0">
              <a:solidFill>
                <a:srgbClr val="00B050"/>
              </a:solidFill>
            </a:rPr>
            <a:t>征兆因子筛选</a:t>
          </a:r>
          <a:endParaRPr lang="zh-CN" altLang="en-US" sz="1400" b="1" dirty="0">
            <a:solidFill>
              <a:srgbClr val="00B050"/>
            </a:solidFill>
          </a:endParaRPr>
        </a:p>
      </dgm:t>
    </dgm:pt>
    <dgm:pt modelId="{536B3742-3952-4CCA-B5F3-890477AC1009}" type="parTrans" cxnId="{65275462-5730-49B2-9555-F8D932635943}">
      <dgm:prSet/>
      <dgm:spPr/>
      <dgm:t>
        <a:bodyPr/>
        <a:lstStyle/>
        <a:p>
          <a:endParaRPr lang="zh-CN" altLang="en-US" sz="1600">
            <a:solidFill>
              <a:schemeClr val="bg2"/>
            </a:solidFill>
          </a:endParaRPr>
        </a:p>
      </dgm:t>
    </dgm:pt>
    <dgm:pt modelId="{86DB43AC-AFA1-4BC1-8363-9E29D7CB6EC3}" type="sibTrans" cxnId="{65275462-5730-49B2-9555-F8D932635943}">
      <dgm:prSet/>
      <dgm:spPr/>
      <dgm:t>
        <a:bodyPr/>
        <a:lstStyle/>
        <a:p>
          <a:endParaRPr lang="zh-CN" altLang="en-US" sz="1600">
            <a:solidFill>
              <a:schemeClr val="bg2"/>
            </a:solidFill>
          </a:endParaRPr>
        </a:p>
      </dgm:t>
    </dgm:pt>
    <dgm:pt modelId="{B3149FAC-1FBC-4AFE-AA67-478BDFF09E4F}">
      <dgm:prSet phldrT="[文本]" custT="1"/>
      <dgm:spPr/>
      <dgm:t>
        <a:bodyPr/>
        <a:lstStyle/>
        <a:p>
          <a:r>
            <a:rPr lang="zh-CN" altLang="en-US" sz="1800" dirty="0" smtClean="0">
              <a:solidFill>
                <a:srgbClr val="0070C0"/>
              </a:solidFill>
            </a:rPr>
            <a:t>异常检测</a:t>
          </a:r>
          <a:endParaRPr lang="zh-CN" altLang="en-US" sz="1800" dirty="0">
            <a:solidFill>
              <a:srgbClr val="0070C0"/>
            </a:solidFill>
          </a:endParaRPr>
        </a:p>
      </dgm:t>
    </dgm:pt>
    <dgm:pt modelId="{46008003-6F79-4E2E-8B63-CAED2E45CF08}" type="parTrans" cxnId="{63D9A948-1C6A-484B-B615-2507D72D397E}">
      <dgm:prSet/>
      <dgm:spPr/>
      <dgm:t>
        <a:bodyPr/>
        <a:lstStyle/>
        <a:p>
          <a:endParaRPr lang="zh-CN" altLang="en-US" sz="1600"/>
        </a:p>
      </dgm:t>
    </dgm:pt>
    <dgm:pt modelId="{655CD1D0-EC8A-4502-B2BE-85425F4A4D00}" type="sibTrans" cxnId="{63D9A948-1C6A-484B-B615-2507D72D397E}">
      <dgm:prSet/>
      <dgm:spPr/>
      <dgm:t>
        <a:bodyPr/>
        <a:lstStyle/>
        <a:p>
          <a:endParaRPr lang="zh-CN" altLang="en-US" sz="1600"/>
        </a:p>
      </dgm:t>
    </dgm:pt>
    <dgm:pt modelId="{C2E791E4-2AE2-41A9-A8F2-54410F1C997B}">
      <dgm:prSet phldrT="[文本]" custT="1"/>
      <dgm:spPr/>
      <dgm:t>
        <a:bodyPr/>
        <a:lstStyle/>
        <a:p>
          <a:r>
            <a:rPr lang="zh-CN" altLang="en-US" sz="2000" dirty="0" smtClean="0">
              <a:solidFill>
                <a:srgbClr val="7030A0"/>
              </a:solidFill>
            </a:rPr>
            <a:t>事故预警</a:t>
          </a:r>
          <a:endParaRPr lang="zh-CN" altLang="en-US" sz="2000" dirty="0">
            <a:solidFill>
              <a:srgbClr val="7030A0"/>
            </a:solidFill>
          </a:endParaRPr>
        </a:p>
      </dgm:t>
    </dgm:pt>
    <dgm:pt modelId="{5FE42AD3-567D-4C8F-BC8E-93AB5F099C68}" type="parTrans" cxnId="{0D5D03DE-7D0E-4852-8E55-A2F21A44C87A}">
      <dgm:prSet/>
      <dgm:spPr/>
      <dgm:t>
        <a:bodyPr/>
        <a:lstStyle/>
        <a:p>
          <a:endParaRPr lang="zh-CN" altLang="en-US" sz="1600"/>
        </a:p>
      </dgm:t>
    </dgm:pt>
    <dgm:pt modelId="{848B7517-76C5-4E3B-A263-47EE6BF6F82C}" type="sibTrans" cxnId="{0D5D03DE-7D0E-4852-8E55-A2F21A44C87A}">
      <dgm:prSet/>
      <dgm:spPr/>
      <dgm:t>
        <a:bodyPr/>
        <a:lstStyle/>
        <a:p>
          <a:endParaRPr lang="zh-CN" altLang="en-US" sz="1600"/>
        </a:p>
      </dgm:t>
    </dgm:pt>
    <dgm:pt modelId="{BCDF9EC5-EAE6-4D79-A197-5600BE802DD6}">
      <dgm:prSet phldrT="[文本]" custT="1"/>
      <dgm:spPr/>
      <dgm:t>
        <a:bodyPr/>
        <a:lstStyle/>
        <a:p>
          <a:r>
            <a:rPr lang="zh-CN" altLang="en-US" sz="1600" dirty="0" smtClean="0">
              <a:solidFill>
                <a:srgbClr val="00B0F0"/>
              </a:solidFill>
            </a:rPr>
            <a:t>预测模型优选</a:t>
          </a:r>
          <a:endParaRPr lang="zh-CN" altLang="en-US" sz="1400" b="1" dirty="0">
            <a:solidFill>
              <a:srgbClr val="00B0F0"/>
            </a:solidFill>
          </a:endParaRPr>
        </a:p>
      </dgm:t>
    </dgm:pt>
    <dgm:pt modelId="{9257484E-2475-4D1D-B60F-D7B7C61DE2AC}" type="parTrans" cxnId="{09BE3126-A7EA-4B5D-A817-DF4B820D9248}">
      <dgm:prSet/>
      <dgm:spPr/>
      <dgm:t>
        <a:bodyPr/>
        <a:lstStyle/>
        <a:p>
          <a:endParaRPr lang="zh-CN" altLang="en-US"/>
        </a:p>
      </dgm:t>
    </dgm:pt>
    <dgm:pt modelId="{5821D37C-AE96-4810-913D-A41C9FB90C64}" type="sibTrans" cxnId="{09BE3126-A7EA-4B5D-A817-DF4B820D9248}">
      <dgm:prSet/>
      <dgm:spPr/>
      <dgm:t>
        <a:bodyPr/>
        <a:lstStyle/>
        <a:p>
          <a:endParaRPr lang="zh-CN" altLang="en-US"/>
        </a:p>
      </dgm:t>
    </dgm:pt>
    <dgm:pt modelId="{70D5CBA1-4F82-4973-B4FD-C5A27CE2226B}" type="pres">
      <dgm:prSet presAssocID="{BE0943B9-37F4-4EB5-B7EA-112EF5C8F940}" presName="arrowDiagram" presStyleCnt="0">
        <dgm:presLayoutVars>
          <dgm:chMax val="5"/>
          <dgm:dir/>
          <dgm:resizeHandles val="exact"/>
        </dgm:presLayoutVars>
      </dgm:prSet>
      <dgm:spPr/>
    </dgm:pt>
    <dgm:pt modelId="{8B21FE20-E85E-4CD0-91A6-B107966BEF51}" type="pres">
      <dgm:prSet presAssocID="{BE0943B9-37F4-4EB5-B7EA-112EF5C8F940}" presName="arrow" presStyleLbl="bgShp" presStyleIdx="0" presStyleCnt="1" custScaleX="158429" custLinFactNeighborX="0" custLinFactNeighborY="-533"/>
      <dgm:spPr/>
      <dgm:t>
        <a:bodyPr/>
        <a:lstStyle/>
        <a:p>
          <a:endParaRPr lang="zh-CN" altLang="en-US"/>
        </a:p>
      </dgm:t>
    </dgm:pt>
    <dgm:pt modelId="{AE598CEC-A739-48F6-96F8-91CFE885BEDB}" type="pres">
      <dgm:prSet presAssocID="{BE0943B9-37F4-4EB5-B7EA-112EF5C8F940}" presName="arrowDiagram5" presStyleCnt="0"/>
      <dgm:spPr/>
    </dgm:pt>
    <dgm:pt modelId="{67E2D559-6C74-442E-868F-56F3B70076F7}" type="pres">
      <dgm:prSet presAssocID="{F6459351-8060-4FD7-B98C-2191AAECB364}" presName="bullet5a" presStyleLbl="node1" presStyleIdx="0" presStyleCnt="5" custLinFactX="-600000" custLinFactY="60163" custLinFactNeighborX="-642623" custLinFactNeighborY="100000"/>
      <dgm:spPr/>
    </dgm:pt>
    <dgm:pt modelId="{6FC54FE7-8760-4E1A-A17A-D5DE10E09532}" type="pres">
      <dgm:prSet presAssocID="{F6459351-8060-4FD7-B98C-2191AAECB364}" presName="textBox5a" presStyleLbl="revTx" presStyleIdx="0" presStyleCnt="5" custScaleX="106698" custScaleY="31322" custLinFactX="-99408" custLinFactNeighborX="-100000" custLinFactNeighborY="-9671">
        <dgm:presLayoutVars>
          <dgm:bulletEnabled val="1"/>
        </dgm:presLayoutVars>
      </dgm:prSet>
      <dgm:spPr/>
      <dgm:t>
        <a:bodyPr/>
        <a:lstStyle/>
        <a:p>
          <a:endParaRPr lang="zh-CN" altLang="en-US"/>
        </a:p>
      </dgm:t>
    </dgm:pt>
    <dgm:pt modelId="{A656A4AA-9B49-4B82-87DD-228D0CE6C68C}" type="pres">
      <dgm:prSet presAssocID="{4ABB680D-7C35-4BD6-8E7A-D090D55643A4}" presName="bullet5b" presStyleLbl="node1" presStyleIdx="1" presStyleCnt="5" custLinFactX="-36605" custLinFactNeighborX="-100000" custLinFactNeighborY="-59105"/>
      <dgm:spPr/>
    </dgm:pt>
    <dgm:pt modelId="{99332690-0D3A-470C-9857-E6B5B9D6811D}" type="pres">
      <dgm:prSet presAssocID="{4ABB680D-7C35-4BD6-8E7A-D090D55643A4}" presName="textBox5b" presStyleLbl="revTx" presStyleIdx="1" presStyleCnt="5" custScaleX="137549" custLinFactNeighborX="-4265" custLinFactNeighborY="-13966">
        <dgm:presLayoutVars>
          <dgm:bulletEnabled val="1"/>
        </dgm:presLayoutVars>
      </dgm:prSet>
      <dgm:spPr/>
      <dgm:t>
        <a:bodyPr/>
        <a:lstStyle/>
        <a:p>
          <a:endParaRPr lang="zh-CN" altLang="en-US"/>
        </a:p>
      </dgm:t>
    </dgm:pt>
    <dgm:pt modelId="{4D6AD282-B22A-4F59-8653-C93861FAD439}" type="pres">
      <dgm:prSet presAssocID="{BCDF9EC5-EAE6-4D79-A197-5600BE802DD6}" presName="bullet5c" presStyleLbl="node1" presStyleIdx="2" presStyleCnt="5" custLinFactNeighborX="73866" custLinFactNeighborY="-34152"/>
      <dgm:spPr/>
    </dgm:pt>
    <dgm:pt modelId="{5A4256B5-037D-4A18-BDDA-F3F6922F9817}" type="pres">
      <dgm:prSet presAssocID="{BCDF9EC5-EAE6-4D79-A197-5600BE802DD6}" presName="textBox5c" presStyleLbl="revTx" presStyleIdx="2" presStyleCnt="5" custScaleX="119346" custLinFactNeighborX="27680" custLinFactNeighborY="-8183">
        <dgm:presLayoutVars>
          <dgm:bulletEnabled val="1"/>
        </dgm:presLayoutVars>
      </dgm:prSet>
      <dgm:spPr/>
      <dgm:t>
        <a:bodyPr/>
        <a:lstStyle/>
        <a:p>
          <a:endParaRPr lang="zh-CN" altLang="en-US"/>
        </a:p>
      </dgm:t>
    </dgm:pt>
    <dgm:pt modelId="{FD19BB1D-AC8E-4D41-97E7-46FC71F12830}" type="pres">
      <dgm:prSet presAssocID="{B3149FAC-1FBC-4AFE-AA67-478BDFF09E4F}" presName="bullet5d" presStyleLbl="node1" presStyleIdx="3" presStyleCnt="5" custLinFactX="92538" custLinFactNeighborX="100000" custLinFactNeighborY="-19013"/>
      <dgm:spPr/>
    </dgm:pt>
    <dgm:pt modelId="{E9C7AE4F-4C79-49E9-8C6A-2651B4903944}" type="pres">
      <dgm:prSet presAssocID="{B3149FAC-1FBC-4AFE-AA67-478BDFF09E4F}" presName="textBox5d" presStyleLbl="revTx" presStyleIdx="3" presStyleCnt="5" custLinFactNeighborX="59686" custLinFactNeighborY="-5711">
        <dgm:presLayoutVars>
          <dgm:bulletEnabled val="1"/>
        </dgm:presLayoutVars>
      </dgm:prSet>
      <dgm:spPr/>
      <dgm:t>
        <a:bodyPr/>
        <a:lstStyle/>
        <a:p>
          <a:endParaRPr lang="zh-CN" altLang="en-US"/>
        </a:p>
      </dgm:t>
    </dgm:pt>
    <dgm:pt modelId="{200ED324-CA87-4A57-A850-A8B421A1B371}" type="pres">
      <dgm:prSet presAssocID="{C2E791E4-2AE2-41A9-A8F2-54410F1C997B}" presName="bullet5e" presStyleLbl="node1" presStyleIdx="4" presStyleCnt="5" custLinFactX="100000" custLinFactNeighborX="146841" custLinFactNeighborY="3816"/>
      <dgm:spPr/>
    </dgm:pt>
    <dgm:pt modelId="{3BFED9B1-C028-4D0B-BA18-8D861EA4C01F}" type="pres">
      <dgm:prSet presAssocID="{C2E791E4-2AE2-41A9-A8F2-54410F1C997B}" presName="textBox5e" presStyleLbl="revTx" presStyleIdx="4" presStyleCnt="5" custScaleX="123459" custLinFactX="11045" custLinFactNeighborX="100000" custLinFactNeighborY="-1583">
        <dgm:presLayoutVars>
          <dgm:bulletEnabled val="1"/>
        </dgm:presLayoutVars>
      </dgm:prSet>
      <dgm:spPr/>
      <dgm:t>
        <a:bodyPr/>
        <a:lstStyle/>
        <a:p>
          <a:endParaRPr lang="zh-CN" altLang="en-US"/>
        </a:p>
      </dgm:t>
    </dgm:pt>
  </dgm:ptLst>
  <dgm:cxnLst>
    <dgm:cxn modelId="{65275462-5730-49B2-9555-F8D932635943}" srcId="{BE0943B9-37F4-4EB5-B7EA-112EF5C8F940}" destId="{4ABB680D-7C35-4BD6-8E7A-D090D55643A4}" srcOrd="1" destOrd="0" parTransId="{536B3742-3952-4CCA-B5F3-890477AC1009}" sibTransId="{86DB43AC-AFA1-4BC1-8363-9E29D7CB6EC3}"/>
    <dgm:cxn modelId="{D725C4FF-F71A-448B-958E-1BD0477C6FFC}" type="presOf" srcId="{B3149FAC-1FBC-4AFE-AA67-478BDFF09E4F}" destId="{E9C7AE4F-4C79-49E9-8C6A-2651B4903944}" srcOrd="0" destOrd="0" presId="urn:microsoft.com/office/officeart/2005/8/layout/arrow2"/>
    <dgm:cxn modelId="{E039A0DA-4147-4CBD-9E26-B6F487AFA52D}" srcId="{BE0943B9-37F4-4EB5-B7EA-112EF5C8F940}" destId="{F6459351-8060-4FD7-B98C-2191AAECB364}" srcOrd="0" destOrd="0" parTransId="{1DC803B6-7835-4AD1-AD30-E8A37AFF3BBF}" sibTransId="{256B206C-7BBB-4CF7-B1E5-1F9312195636}"/>
    <dgm:cxn modelId="{0D5D03DE-7D0E-4852-8E55-A2F21A44C87A}" srcId="{BE0943B9-37F4-4EB5-B7EA-112EF5C8F940}" destId="{C2E791E4-2AE2-41A9-A8F2-54410F1C997B}" srcOrd="4" destOrd="0" parTransId="{5FE42AD3-567D-4C8F-BC8E-93AB5F099C68}" sibTransId="{848B7517-76C5-4E3B-A263-47EE6BF6F82C}"/>
    <dgm:cxn modelId="{88953DC6-7AA4-4CDF-8EEA-BF21B0E6EDF3}" type="presOf" srcId="{BCDF9EC5-EAE6-4D79-A197-5600BE802DD6}" destId="{5A4256B5-037D-4A18-BDDA-F3F6922F9817}" srcOrd="0" destOrd="0" presId="urn:microsoft.com/office/officeart/2005/8/layout/arrow2"/>
    <dgm:cxn modelId="{C03B7CC0-8B65-45EF-90F6-2A3DD347CC11}" type="presOf" srcId="{BE0943B9-37F4-4EB5-B7EA-112EF5C8F940}" destId="{70D5CBA1-4F82-4973-B4FD-C5A27CE2226B}" srcOrd="0" destOrd="0" presId="urn:microsoft.com/office/officeart/2005/8/layout/arrow2"/>
    <dgm:cxn modelId="{63D9A948-1C6A-484B-B615-2507D72D397E}" srcId="{BE0943B9-37F4-4EB5-B7EA-112EF5C8F940}" destId="{B3149FAC-1FBC-4AFE-AA67-478BDFF09E4F}" srcOrd="3" destOrd="0" parTransId="{46008003-6F79-4E2E-8B63-CAED2E45CF08}" sibTransId="{655CD1D0-EC8A-4502-B2BE-85425F4A4D00}"/>
    <dgm:cxn modelId="{6080999D-F0E3-4813-A402-62883A6BBE05}" type="presOf" srcId="{F6459351-8060-4FD7-B98C-2191AAECB364}" destId="{6FC54FE7-8760-4E1A-A17A-D5DE10E09532}" srcOrd="0" destOrd="0" presId="urn:microsoft.com/office/officeart/2005/8/layout/arrow2"/>
    <dgm:cxn modelId="{09BE3126-A7EA-4B5D-A817-DF4B820D9248}" srcId="{BE0943B9-37F4-4EB5-B7EA-112EF5C8F940}" destId="{BCDF9EC5-EAE6-4D79-A197-5600BE802DD6}" srcOrd="2" destOrd="0" parTransId="{9257484E-2475-4D1D-B60F-D7B7C61DE2AC}" sibTransId="{5821D37C-AE96-4810-913D-A41C9FB90C64}"/>
    <dgm:cxn modelId="{EBE9A86A-A83B-4EBF-8FD4-25420ACF51C9}" type="presOf" srcId="{C2E791E4-2AE2-41A9-A8F2-54410F1C997B}" destId="{3BFED9B1-C028-4D0B-BA18-8D861EA4C01F}" srcOrd="0" destOrd="0" presId="urn:microsoft.com/office/officeart/2005/8/layout/arrow2"/>
    <dgm:cxn modelId="{986DC7E6-8252-4FB5-97A8-A86E7F8C1618}" type="presOf" srcId="{4ABB680D-7C35-4BD6-8E7A-D090D55643A4}" destId="{99332690-0D3A-470C-9857-E6B5B9D6811D}" srcOrd="0" destOrd="0" presId="urn:microsoft.com/office/officeart/2005/8/layout/arrow2"/>
    <dgm:cxn modelId="{75954A50-75E7-40B4-9BE2-0FB43145065F}" type="presParOf" srcId="{70D5CBA1-4F82-4973-B4FD-C5A27CE2226B}" destId="{8B21FE20-E85E-4CD0-91A6-B107966BEF51}" srcOrd="0" destOrd="0" presId="urn:microsoft.com/office/officeart/2005/8/layout/arrow2"/>
    <dgm:cxn modelId="{A704BC1E-6311-4641-BD0C-C4068B8F575E}" type="presParOf" srcId="{70D5CBA1-4F82-4973-B4FD-C5A27CE2226B}" destId="{AE598CEC-A739-48F6-96F8-91CFE885BEDB}" srcOrd="1" destOrd="0" presId="urn:microsoft.com/office/officeart/2005/8/layout/arrow2"/>
    <dgm:cxn modelId="{AD1FABDF-8C38-406A-A066-1A854BB578C8}" type="presParOf" srcId="{AE598CEC-A739-48F6-96F8-91CFE885BEDB}" destId="{67E2D559-6C74-442E-868F-56F3B70076F7}" srcOrd="0" destOrd="0" presId="urn:microsoft.com/office/officeart/2005/8/layout/arrow2"/>
    <dgm:cxn modelId="{962DCE7D-B96B-41BF-A7CA-C74A5BE37017}" type="presParOf" srcId="{AE598CEC-A739-48F6-96F8-91CFE885BEDB}" destId="{6FC54FE7-8760-4E1A-A17A-D5DE10E09532}" srcOrd="1" destOrd="0" presId="urn:microsoft.com/office/officeart/2005/8/layout/arrow2"/>
    <dgm:cxn modelId="{54D81104-E3F9-4F00-8F2E-E3A3AE68C529}" type="presParOf" srcId="{AE598CEC-A739-48F6-96F8-91CFE885BEDB}" destId="{A656A4AA-9B49-4B82-87DD-228D0CE6C68C}" srcOrd="2" destOrd="0" presId="urn:microsoft.com/office/officeart/2005/8/layout/arrow2"/>
    <dgm:cxn modelId="{266EBB55-0077-430A-A784-8BECA315AE80}" type="presParOf" srcId="{AE598CEC-A739-48F6-96F8-91CFE885BEDB}" destId="{99332690-0D3A-470C-9857-E6B5B9D6811D}" srcOrd="3" destOrd="0" presId="urn:microsoft.com/office/officeart/2005/8/layout/arrow2"/>
    <dgm:cxn modelId="{24D06D56-10E4-440E-B8E7-6F4590FBD29C}" type="presParOf" srcId="{AE598CEC-A739-48F6-96F8-91CFE885BEDB}" destId="{4D6AD282-B22A-4F59-8653-C93861FAD439}" srcOrd="4" destOrd="0" presId="urn:microsoft.com/office/officeart/2005/8/layout/arrow2"/>
    <dgm:cxn modelId="{0B27FFA7-3CC8-4B3C-B79A-041B0ED63AE6}" type="presParOf" srcId="{AE598CEC-A739-48F6-96F8-91CFE885BEDB}" destId="{5A4256B5-037D-4A18-BDDA-F3F6922F9817}" srcOrd="5" destOrd="0" presId="urn:microsoft.com/office/officeart/2005/8/layout/arrow2"/>
    <dgm:cxn modelId="{808F13AC-1C36-4936-9D4F-63E3AE8CAD82}" type="presParOf" srcId="{AE598CEC-A739-48F6-96F8-91CFE885BEDB}" destId="{FD19BB1D-AC8E-4D41-97E7-46FC71F12830}" srcOrd="6" destOrd="0" presId="urn:microsoft.com/office/officeart/2005/8/layout/arrow2"/>
    <dgm:cxn modelId="{71135481-C875-4232-AC19-B7A6A1116FE6}" type="presParOf" srcId="{AE598CEC-A739-48F6-96F8-91CFE885BEDB}" destId="{E9C7AE4F-4C79-49E9-8C6A-2651B4903944}" srcOrd="7" destOrd="0" presId="urn:microsoft.com/office/officeart/2005/8/layout/arrow2"/>
    <dgm:cxn modelId="{AC6E560D-C7B8-4183-9CDD-91DF3B55F0C0}" type="presParOf" srcId="{AE598CEC-A739-48F6-96F8-91CFE885BEDB}" destId="{200ED324-CA87-4A57-A850-A8B421A1B371}" srcOrd="8" destOrd="0" presId="urn:microsoft.com/office/officeart/2005/8/layout/arrow2"/>
    <dgm:cxn modelId="{CA9EFA45-E809-4C52-8A6F-6DA5769CFCB6}" type="presParOf" srcId="{AE598CEC-A739-48F6-96F8-91CFE885BEDB}" destId="{3BFED9B1-C028-4D0B-BA18-8D861EA4C01F}"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90F300-8AE3-4031-8A31-6720D9D8CE96}" type="doc">
      <dgm:prSet loTypeId="urn:microsoft.com/office/officeart/2005/8/layout/hProcess11" loCatId="process" qsTypeId="urn:microsoft.com/office/officeart/2005/8/quickstyle/simple1" qsCatId="simple" csTypeId="urn:microsoft.com/office/officeart/2005/8/colors/accent1_2" csCatId="accent1" phldr="1"/>
      <dgm:spPr/>
    </dgm:pt>
    <dgm:pt modelId="{BAF97DCD-3184-4C3F-B2BA-9872CE2D8306}">
      <dgm:prSet phldrT="[文本]" custT="1"/>
      <dgm:spPr/>
      <dgm:t>
        <a:bodyPr/>
        <a:lstStyle/>
        <a:p>
          <a:r>
            <a:rPr lang="zh-CN" altLang="en-US" sz="1200" dirty="0" smtClean="0"/>
            <a:t>开始时间 20</a:t>
          </a:r>
          <a:r>
            <a:rPr lang="en-US" altLang="zh-CN" sz="1200" dirty="0" smtClean="0"/>
            <a:t>20</a:t>
          </a:r>
          <a:r>
            <a:rPr lang="zh-CN" altLang="en-US" sz="1200" dirty="0" smtClean="0"/>
            <a:t>/</a:t>
          </a:r>
          <a:r>
            <a:rPr lang="en-US" altLang="zh-CN" sz="1200" dirty="0" smtClean="0"/>
            <a:t>0</a:t>
          </a:r>
          <a:r>
            <a:rPr lang="zh-CN" altLang="en-US" sz="1200" dirty="0" smtClean="0"/>
            <a:t>1/1</a:t>
          </a:r>
          <a:r>
            <a:rPr lang="en-US" altLang="zh-CN" sz="1200" dirty="0" smtClean="0"/>
            <a:t>7</a:t>
          </a:r>
          <a:r>
            <a:rPr lang="zh-CN" altLang="en-US" sz="1200" dirty="0" smtClean="0"/>
            <a:t> </a:t>
          </a:r>
          <a:r>
            <a:rPr lang="en-US" altLang="zh-CN" sz="1200" dirty="0" smtClean="0"/>
            <a:t>00</a:t>
          </a:r>
          <a:r>
            <a:rPr lang="zh-CN" altLang="en-US" sz="1200" dirty="0" smtClean="0"/>
            <a:t>:</a:t>
          </a:r>
          <a:r>
            <a:rPr lang="en-US" altLang="zh-CN" sz="1200" dirty="0" smtClean="0"/>
            <a:t>00</a:t>
          </a:r>
          <a:endParaRPr lang="zh-CN" altLang="en-US" sz="1200" dirty="0"/>
        </a:p>
      </dgm:t>
    </dgm:pt>
    <dgm:pt modelId="{5F09EC19-92BB-4FCC-B70A-C3CF4AAA9F19}" type="parTrans" cxnId="{8F0C16CD-4DF6-4491-9404-7709C58216BB}">
      <dgm:prSet/>
      <dgm:spPr/>
      <dgm:t>
        <a:bodyPr/>
        <a:lstStyle/>
        <a:p>
          <a:endParaRPr lang="zh-CN" altLang="en-US" sz="1400"/>
        </a:p>
      </dgm:t>
    </dgm:pt>
    <dgm:pt modelId="{C635F086-B601-4DDD-AE25-C2254688377A}" type="sibTrans" cxnId="{8F0C16CD-4DF6-4491-9404-7709C58216BB}">
      <dgm:prSet/>
      <dgm:spPr/>
      <dgm:t>
        <a:bodyPr/>
        <a:lstStyle/>
        <a:p>
          <a:endParaRPr lang="zh-CN" altLang="en-US" sz="1400"/>
        </a:p>
      </dgm:t>
    </dgm:pt>
    <dgm:pt modelId="{151035C7-0498-4079-A311-80D203D7330A}">
      <dgm:prSet phldrT="[文本]" custT="1"/>
      <dgm:spPr/>
      <dgm:t>
        <a:bodyPr/>
        <a:lstStyle/>
        <a:p>
          <a:r>
            <a:rPr lang="zh-CN" altLang="en-US" sz="1200" b="1" dirty="0" smtClean="0">
              <a:solidFill>
                <a:srgbClr val="FF0000"/>
              </a:solidFill>
            </a:rPr>
            <a:t>已异常 20</a:t>
          </a:r>
          <a:r>
            <a:rPr lang="en-US" altLang="zh-CN" sz="1200" b="1" dirty="0" smtClean="0">
              <a:solidFill>
                <a:srgbClr val="FF0000"/>
              </a:solidFill>
            </a:rPr>
            <a:t>20</a:t>
          </a:r>
          <a:r>
            <a:rPr lang="zh-CN" altLang="en-US" sz="1200" b="1" dirty="0" smtClean="0">
              <a:solidFill>
                <a:srgbClr val="FF0000"/>
              </a:solidFill>
            </a:rPr>
            <a:t>/1/1</a:t>
          </a:r>
          <a:r>
            <a:rPr lang="en-US" altLang="zh-CN" sz="1200" b="1" dirty="0" smtClean="0">
              <a:solidFill>
                <a:srgbClr val="FF0000"/>
              </a:solidFill>
            </a:rPr>
            <a:t>8</a:t>
          </a:r>
          <a:r>
            <a:rPr lang="zh-CN" altLang="en-US" sz="1200" b="1" dirty="0" smtClean="0">
              <a:solidFill>
                <a:srgbClr val="FF0000"/>
              </a:solidFill>
            </a:rPr>
            <a:t>  0</a:t>
          </a:r>
          <a:r>
            <a:rPr lang="en-US" altLang="zh-CN" sz="1200" b="1" dirty="0" smtClean="0">
              <a:solidFill>
                <a:srgbClr val="FF0000"/>
              </a:solidFill>
            </a:rPr>
            <a:t>2</a:t>
          </a:r>
          <a:r>
            <a:rPr lang="zh-CN" altLang="en-US" sz="1200" b="1" dirty="0" smtClean="0">
              <a:solidFill>
                <a:srgbClr val="FF0000"/>
              </a:solidFill>
            </a:rPr>
            <a:t>:</a:t>
          </a:r>
          <a:r>
            <a:rPr lang="en-US" altLang="zh-CN" sz="1200" b="1" dirty="0" smtClean="0">
              <a:solidFill>
                <a:srgbClr val="FF0000"/>
              </a:solidFill>
            </a:rPr>
            <a:t>00</a:t>
          </a:r>
          <a:endParaRPr lang="zh-CN" altLang="en-US" sz="1200" b="1" dirty="0">
            <a:solidFill>
              <a:srgbClr val="FF0000"/>
            </a:solidFill>
          </a:endParaRPr>
        </a:p>
      </dgm:t>
    </dgm:pt>
    <dgm:pt modelId="{DD2119E7-DC87-4469-9BAA-52FB0A89427E}" type="parTrans" cxnId="{EB5166CC-5D3C-497C-8838-2BA397B4291C}">
      <dgm:prSet/>
      <dgm:spPr/>
      <dgm:t>
        <a:bodyPr/>
        <a:lstStyle/>
        <a:p>
          <a:endParaRPr lang="zh-CN" altLang="en-US" sz="1400"/>
        </a:p>
      </dgm:t>
    </dgm:pt>
    <dgm:pt modelId="{DB570127-644E-40CD-B990-A1292F6BC359}" type="sibTrans" cxnId="{EB5166CC-5D3C-497C-8838-2BA397B4291C}">
      <dgm:prSet/>
      <dgm:spPr/>
      <dgm:t>
        <a:bodyPr/>
        <a:lstStyle/>
        <a:p>
          <a:endParaRPr lang="zh-CN" altLang="en-US" sz="1400"/>
        </a:p>
      </dgm:t>
    </dgm:pt>
    <dgm:pt modelId="{DE87A057-1256-4956-8111-1F3FDA33EBD2}">
      <dgm:prSet phldrT="[文本]" custT="1"/>
      <dgm:spPr/>
      <dgm:t>
        <a:bodyPr/>
        <a:lstStyle/>
        <a:p>
          <a:r>
            <a:rPr lang="zh-CN" altLang="en-US" sz="1200" dirty="0" smtClean="0"/>
            <a:t>标注事故 20</a:t>
          </a:r>
          <a:r>
            <a:rPr lang="en-US" altLang="zh-CN" sz="1200" dirty="0" smtClean="0"/>
            <a:t>20</a:t>
          </a:r>
          <a:r>
            <a:rPr lang="zh-CN" altLang="en-US" sz="1200" dirty="0" smtClean="0"/>
            <a:t>/</a:t>
          </a:r>
          <a:r>
            <a:rPr lang="en-US" altLang="zh-CN" sz="1200" dirty="0" smtClean="0"/>
            <a:t>0</a:t>
          </a:r>
          <a:r>
            <a:rPr lang="zh-CN" altLang="en-US" sz="1200" dirty="0" smtClean="0"/>
            <a:t>1/1</a:t>
          </a:r>
          <a:r>
            <a:rPr lang="en-US" altLang="zh-CN" sz="1200" dirty="0" smtClean="0"/>
            <a:t>8</a:t>
          </a:r>
          <a:r>
            <a:rPr lang="zh-CN" altLang="en-US" sz="1200" dirty="0" smtClean="0"/>
            <a:t>  </a:t>
          </a:r>
          <a:r>
            <a:rPr lang="en-US" altLang="zh-CN" sz="1200" dirty="0" smtClean="0"/>
            <a:t>05</a:t>
          </a:r>
          <a:r>
            <a:rPr lang="zh-CN" altLang="en-US" sz="1200" dirty="0" smtClean="0"/>
            <a:t>:</a:t>
          </a:r>
          <a:r>
            <a:rPr lang="en-US" altLang="zh-CN" sz="1200" dirty="0" smtClean="0"/>
            <a:t>45</a:t>
          </a:r>
          <a:endParaRPr lang="zh-CN" altLang="en-US" sz="1200" dirty="0"/>
        </a:p>
      </dgm:t>
    </dgm:pt>
    <dgm:pt modelId="{1170DB59-3E10-4455-B5C1-D29DC65EB15B}" type="parTrans" cxnId="{D9142D32-7746-4AF6-B6E1-7EFBBC8ACFE3}">
      <dgm:prSet/>
      <dgm:spPr/>
      <dgm:t>
        <a:bodyPr/>
        <a:lstStyle/>
        <a:p>
          <a:endParaRPr lang="zh-CN" altLang="en-US" sz="1400"/>
        </a:p>
      </dgm:t>
    </dgm:pt>
    <dgm:pt modelId="{44EB1AD0-82B3-4071-8421-6D9E0869946F}" type="sibTrans" cxnId="{D9142D32-7746-4AF6-B6E1-7EFBBC8ACFE3}">
      <dgm:prSet/>
      <dgm:spPr/>
      <dgm:t>
        <a:bodyPr/>
        <a:lstStyle/>
        <a:p>
          <a:endParaRPr lang="zh-CN" altLang="en-US" sz="1400"/>
        </a:p>
      </dgm:t>
    </dgm:pt>
    <dgm:pt modelId="{BFE642FD-71CE-4DF8-87F0-D84384030A7B}">
      <dgm:prSet phldrT="[文本]" custT="1"/>
      <dgm:spPr/>
      <dgm:t>
        <a:bodyPr/>
        <a:lstStyle/>
        <a:p>
          <a:r>
            <a:rPr lang="zh-CN" altLang="en-US" sz="1200" dirty="0" smtClean="0"/>
            <a:t>标注结束 20</a:t>
          </a:r>
          <a:r>
            <a:rPr lang="en-US" altLang="zh-CN" sz="1200" dirty="0" smtClean="0"/>
            <a:t>20</a:t>
          </a:r>
          <a:r>
            <a:rPr lang="zh-CN" altLang="en-US" sz="1200" dirty="0" smtClean="0"/>
            <a:t>/1/</a:t>
          </a:r>
          <a:r>
            <a:rPr lang="en-US" altLang="zh-CN" sz="1200" dirty="0" smtClean="0"/>
            <a:t>22</a:t>
          </a:r>
          <a:r>
            <a:rPr lang="zh-CN" altLang="en-US" sz="1200" dirty="0" smtClean="0"/>
            <a:t>  </a:t>
          </a:r>
          <a:r>
            <a:rPr lang="en-US" altLang="zh-CN" sz="1200" dirty="0" smtClean="0"/>
            <a:t>10</a:t>
          </a:r>
          <a:r>
            <a:rPr lang="zh-CN" altLang="en-US" sz="1200" dirty="0" smtClean="0"/>
            <a:t>:</a:t>
          </a:r>
          <a:r>
            <a:rPr lang="en-US" altLang="zh-CN" sz="1200" dirty="0" smtClean="0"/>
            <a:t>00</a:t>
          </a:r>
          <a:endParaRPr lang="zh-CN" altLang="en-US" sz="1200" dirty="0"/>
        </a:p>
      </dgm:t>
    </dgm:pt>
    <dgm:pt modelId="{0D1BBA3C-3A0D-48EB-9902-E8D322C877D2}" type="parTrans" cxnId="{6D5EB6C7-1021-4757-92E3-18C51150A1EC}">
      <dgm:prSet/>
      <dgm:spPr/>
      <dgm:t>
        <a:bodyPr/>
        <a:lstStyle/>
        <a:p>
          <a:endParaRPr lang="zh-CN" altLang="en-US" sz="1600"/>
        </a:p>
      </dgm:t>
    </dgm:pt>
    <dgm:pt modelId="{6A60AEC0-1AED-4064-91AC-57672C0D2660}" type="sibTrans" cxnId="{6D5EB6C7-1021-4757-92E3-18C51150A1EC}">
      <dgm:prSet/>
      <dgm:spPr/>
      <dgm:t>
        <a:bodyPr/>
        <a:lstStyle/>
        <a:p>
          <a:endParaRPr lang="zh-CN" altLang="en-US" sz="1600"/>
        </a:p>
      </dgm:t>
    </dgm:pt>
    <dgm:pt modelId="{27151718-55D9-4B41-8A1E-8773E3C0E7E0}" type="pres">
      <dgm:prSet presAssocID="{8D90F300-8AE3-4031-8A31-6720D9D8CE96}" presName="Name0" presStyleCnt="0">
        <dgm:presLayoutVars>
          <dgm:dir/>
          <dgm:resizeHandles val="exact"/>
        </dgm:presLayoutVars>
      </dgm:prSet>
      <dgm:spPr/>
    </dgm:pt>
    <dgm:pt modelId="{2876CAB7-A8D0-46B3-94DC-504F4B265D51}" type="pres">
      <dgm:prSet presAssocID="{8D90F300-8AE3-4031-8A31-6720D9D8CE96}" presName="arrow" presStyleLbl="bgShp" presStyleIdx="0" presStyleCnt="1" custScaleY="51567"/>
      <dgm:spPr/>
    </dgm:pt>
    <dgm:pt modelId="{005456F9-87B7-4373-AA21-AC8749B808D5}" type="pres">
      <dgm:prSet presAssocID="{8D90F300-8AE3-4031-8A31-6720D9D8CE96}" presName="points" presStyleCnt="0"/>
      <dgm:spPr/>
    </dgm:pt>
    <dgm:pt modelId="{BBAA3941-8860-4435-A37B-82096F594874}" type="pres">
      <dgm:prSet presAssocID="{BAF97DCD-3184-4C3F-B2BA-9872CE2D8306}" presName="compositeA" presStyleCnt="0"/>
      <dgm:spPr/>
    </dgm:pt>
    <dgm:pt modelId="{FAC19C89-60C1-4625-90DB-0418C375366F}" type="pres">
      <dgm:prSet presAssocID="{BAF97DCD-3184-4C3F-B2BA-9872CE2D8306}" presName="textA" presStyleLbl="revTx" presStyleIdx="0" presStyleCnt="4" custScaleX="166951">
        <dgm:presLayoutVars>
          <dgm:bulletEnabled val="1"/>
        </dgm:presLayoutVars>
      </dgm:prSet>
      <dgm:spPr/>
      <dgm:t>
        <a:bodyPr/>
        <a:lstStyle/>
        <a:p>
          <a:endParaRPr lang="zh-CN" altLang="en-US"/>
        </a:p>
      </dgm:t>
    </dgm:pt>
    <dgm:pt modelId="{DB12F991-3DAB-4FB8-B67A-6FCD9DC11095}" type="pres">
      <dgm:prSet presAssocID="{BAF97DCD-3184-4C3F-B2BA-9872CE2D8306}" presName="circleA" presStyleLbl="node1" presStyleIdx="0" presStyleCnt="4" custScaleX="74521" custScaleY="74521"/>
      <dgm:spPr/>
      <dgm:t>
        <a:bodyPr/>
        <a:lstStyle/>
        <a:p>
          <a:endParaRPr lang="zh-CN" altLang="en-US"/>
        </a:p>
      </dgm:t>
    </dgm:pt>
    <dgm:pt modelId="{BD6E4BCE-6FED-4D19-8AA8-4E480E22385E}" type="pres">
      <dgm:prSet presAssocID="{BAF97DCD-3184-4C3F-B2BA-9872CE2D8306}" presName="spaceA" presStyleCnt="0"/>
      <dgm:spPr/>
    </dgm:pt>
    <dgm:pt modelId="{35B7A293-A731-41D0-A68E-4012CD343E6C}" type="pres">
      <dgm:prSet presAssocID="{C635F086-B601-4DDD-AE25-C2254688377A}" presName="space" presStyleCnt="0"/>
      <dgm:spPr/>
    </dgm:pt>
    <dgm:pt modelId="{E9D5A6C0-31ED-419D-8791-97ED4F42F5CB}" type="pres">
      <dgm:prSet presAssocID="{151035C7-0498-4079-A311-80D203D7330A}" presName="compositeB" presStyleCnt="0"/>
      <dgm:spPr/>
    </dgm:pt>
    <dgm:pt modelId="{7E863440-400C-46FF-8329-A036CF1917D7}" type="pres">
      <dgm:prSet presAssocID="{151035C7-0498-4079-A311-80D203D7330A}" presName="textB" presStyleLbl="revTx" presStyleIdx="1" presStyleCnt="4" custScaleX="160802">
        <dgm:presLayoutVars>
          <dgm:bulletEnabled val="1"/>
        </dgm:presLayoutVars>
      </dgm:prSet>
      <dgm:spPr/>
      <dgm:t>
        <a:bodyPr/>
        <a:lstStyle/>
        <a:p>
          <a:endParaRPr lang="zh-CN" altLang="en-US"/>
        </a:p>
      </dgm:t>
    </dgm:pt>
    <dgm:pt modelId="{402B9D01-8578-4F31-8762-B61C62A8A404}" type="pres">
      <dgm:prSet presAssocID="{151035C7-0498-4079-A311-80D203D7330A}" presName="circleB" presStyleLbl="node1" presStyleIdx="1" presStyleCnt="4" custScaleX="74521" custScaleY="74521"/>
      <dgm:spPr/>
    </dgm:pt>
    <dgm:pt modelId="{3B29F24D-0612-4B6D-8A3C-8900D53E3642}" type="pres">
      <dgm:prSet presAssocID="{151035C7-0498-4079-A311-80D203D7330A}" presName="spaceB" presStyleCnt="0"/>
      <dgm:spPr/>
    </dgm:pt>
    <dgm:pt modelId="{93AF4592-16CF-4DDD-A1BD-F2F8A5C0638E}" type="pres">
      <dgm:prSet presAssocID="{DB570127-644E-40CD-B990-A1292F6BC359}" presName="space" presStyleCnt="0"/>
      <dgm:spPr/>
    </dgm:pt>
    <dgm:pt modelId="{65386225-045E-4272-8BEC-206E1489B51C}" type="pres">
      <dgm:prSet presAssocID="{DE87A057-1256-4956-8111-1F3FDA33EBD2}" presName="compositeA" presStyleCnt="0"/>
      <dgm:spPr/>
    </dgm:pt>
    <dgm:pt modelId="{BAFF857C-A0CE-4997-9645-A8E599ABCDC4}" type="pres">
      <dgm:prSet presAssocID="{DE87A057-1256-4956-8111-1F3FDA33EBD2}" presName="textA" presStyleLbl="revTx" presStyleIdx="2" presStyleCnt="4" custScaleX="161942">
        <dgm:presLayoutVars>
          <dgm:bulletEnabled val="1"/>
        </dgm:presLayoutVars>
      </dgm:prSet>
      <dgm:spPr/>
      <dgm:t>
        <a:bodyPr/>
        <a:lstStyle/>
        <a:p>
          <a:endParaRPr lang="zh-CN" altLang="en-US"/>
        </a:p>
      </dgm:t>
    </dgm:pt>
    <dgm:pt modelId="{C5750DC4-CE90-4A6B-B3B8-16727E7D76A0}" type="pres">
      <dgm:prSet presAssocID="{DE87A057-1256-4956-8111-1F3FDA33EBD2}" presName="circleA" presStyleLbl="node1" presStyleIdx="2" presStyleCnt="4" custScaleX="74521" custScaleY="74521"/>
      <dgm:spPr/>
    </dgm:pt>
    <dgm:pt modelId="{E6F59655-F5C0-4030-BAB2-D722FBA1D151}" type="pres">
      <dgm:prSet presAssocID="{DE87A057-1256-4956-8111-1F3FDA33EBD2}" presName="spaceA" presStyleCnt="0"/>
      <dgm:spPr/>
    </dgm:pt>
    <dgm:pt modelId="{D84993BD-7130-4FCD-B5D1-506FBE9C1276}" type="pres">
      <dgm:prSet presAssocID="{44EB1AD0-82B3-4071-8421-6D9E0869946F}" presName="space" presStyleCnt="0"/>
      <dgm:spPr/>
    </dgm:pt>
    <dgm:pt modelId="{18292871-AB9A-4276-AD0E-3A112B566C5E}" type="pres">
      <dgm:prSet presAssocID="{BFE642FD-71CE-4DF8-87F0-D84384030A7B}" presName="compositeB" presStyleCnt="0"/>
      <dgm:spPr/>
    </dgm:pt>
    <dgm:pt modelId="{108EF940-184B-49E4-BBE7-523F42F409CC}" type="pres">
      <dgm:prSet presAssocID="{BFE642FD-71CE-4DF8-87F0-D84384030A7B}" presName="textB" presStyleLbl="revTx" presStyleIdx="3" presStyleCnt="4" custScaleX="176745">
        <dgm:presLayoutVars>
          <dgm:bulletEnabled val="1"/>
        </dgm:presLayoutVars>
      </dgm:prSet>
      <dgm:spPr/>
      <dgm:t>
        <a:bodyPr/>
        <a:lstStyle/>
        <a:p>
          <a:endParaRPr lang="zh-CN" altLang="en-US"/>
        </a:p>
      </dgm:t>
    </dgm:pt>
    <dgm:pt modelId="{C916A163-2BF1-4CAA-A904-197AB505105E}" type="pres">
      <dgm:prSet presAssocID="{BFE642FD-71CE-4DF8-87F0-D84384030A7B}" presName="circleB" presStyleLbl="node1" presStyleIdx="3" presStyleCnt="4" custScaleX="74521" custScaleY="74521"/>
      <dgm:spPr/>
    </dgm:pt>
    <dgm:pt modelId="{C27ABC29-F764-40FD-9A9D-D454F45C328A}" type="pres">
      <dgm:prSet presAssocID="{BFE642FD-71CE-4DF8-87F0-D84384030A7B}" presName="spaceB" presStyleCnt="0"/>
      <dgm:spPr/>
    </dgm:pt>
  </dgm:ptLst>
  <dgm:cxnLst>
    <dgm:cxn modelId="{EDD4BD0E-8B03-4782-B808-E77AC0008F99}" type="presOf" srcId="{8D90F300-8AE3-4031-8A31-6720D9D8CE96}" destId="{27151718-55D9-4B41-8A1E-8773E3C0E7E0}" srcOrd="0" destOrd="0" presId="urn:microsoft.com/office/officeart/2005/8/layout/hProcess11"/>
    <dgm:cxn modelId="{6F560EEE-E060-4A68-841B-E6A1F9AEA3D4}" type="presOf" srcId="{BFE642FD-71CE-4DF8-87F0-D84384030A7B}" destId="{108EF940-184B-49E4-BBE7-523F42F409CC}" srcOrd="0" destOrd="0" presId="urn:microsoft.com/office/officeart/2005/8/layout/hProcess11"/>
    <dgm:cxn modelId="{8F0C16CD-4DF6-4491-9404-7709C58216BB}" srcId="{8D90F300-8AE3-4031-8A31-6720D9D8CE96}" destId="{BAF97DCD-3184-4C3F-B2BA-9872CE2D8306}" srcOrd="0" destOrd="0" parTransId="{5F09EC19-92BB-4FCC-B70A-C3CF4AAA9F19}" sibTransId="{C635F086-B601-4DDD-AE25-C2254688377A}"/>
    <dgm:cxn modelId="{92507DAC-283B-4B07-901A-FFAFD748DD30}" type="presOf" srcId="{BAF97DCD-3184-4C3F-B2BA-9872CE2D8306}" destId="{FAC19C89-60C1-4625-90DB-0418C375366F}" srcOrd="0" destOrd="0" presId="urn:microsoft.com/office/officeart/2005/8/layout/hProcess11"/>
    <dgm:cxn modelId="{43084033-775E-4802-BB83-5F5FCF2D14B6}" type="presOf" srcId="{DE87A057-1256-4956-8111-1F3FDA33EBD2}" destId="{BAFF857C-A0CE-4997-9645-A8E599ABCDC4}" srcOrd="0" destOrd="0" presId="urn:microsoft.com/office/officeart/2005/8/layout/hProcess11"/>
    <dgm:cxn modelId="{D9142D32-7746-4AF6-B6E1-7EFBBC8ACFE3}" srcId="{8D90F300-8AE3-4031-8A31-6720D9D8CE96}" destId="{DE87A057-1256-4956-8111-1F3FDA33EBD2}" srcOrd="2" destOrd="0" parTransId="{1170DB59-3E10-4455-B5C1-D29DC65EB15B}" sibTransId="{44EB1AD0-82B3-4071-8421-6D9E0869946F}"/>
    <dgm:cxn modelId="{E8D9194A-9FF4-4A07-8C4A-0B6EAC41B140}" type="presOf" srcId="{151035C7-0498-4079-A311-80D203D7330A}" destId="{7E863440-400C-46FF-8329-A036CF1917D7}" srcOrd="0" destOrd="0" presId="urn:microsoft.com/office/officeart/2005/8/layout/hProcess11"/>
    <dgm:cxn modelId="{6D5EB6C7-1021-4757-92E3-18C51150A1EC}" srcId="{8D90F300-8AE3-4031-8A31-6720D9D8CE96}" destId="{BFE642FD-71CE-4DF8-87F0-D84384030A7B}" srcOrd="3" destOrd="0" parTransId="{0D1BBA3C-3A0D-48EB-9902-E8D322C877D2}" sibTransId="{6A60AEC0-1AED-4064-91AC-57672C0D2660}"/>
    <dgm:cxn modelId="{EB5166CC-5D3C-497C-8838-2BA397B4291C}" srcId="{8D90F300-8AE3-4031-8A31-6720D9D8CE96}" destId="{151035C7-0498-4079-A311-80D203D7330A}" srcOrd="1" destOrd="0" parTransId="{DD2119E7-DC87-4469-9BAA-52FB0A89427E}" sibTransId="{DB570127-644E-40CD-B990-A1292F6BC359}"/>
    <dgm:cxn modelId="{0D243503-D6ED-41AA-924A-EA2A2EF36139}" type="presParOf" srcId="{27151718-55D9-4B41-8A1E-8773E3C0E7E0}" destId="{2876CAB7-A8D0-46B3-94DC-504F4B265D51}" srcOrd="0" destOrd="0" presId="urn:microsoft.com/office/officeart/2005/8/layout/hProcess11"/>
    <dgm:cxn modelId="{9BD81EF6-0418-40BA-98E2-D3EB746691CE}" type="presParOf" srcId="{27151718-55D9-4B41-8A1E-8773E3C0E7E0}" destId="{005456F9-87B7-4373-AA21-AC8749B808D5}" srcOrd="1" destOrd="0" presId="urn:microsoft.com/office/officeart/2005/8/layout/hProcess11"/>
    <dgm:cxn modelId="{7E8CCC68-739A-4D88-872B-95739B394985}" type="presParOf" srcId="{005456F9-87B7-4373-AA21-AC8749B808D5}" destId="{BBAA3941-8860-4435-A37B-82096F594874}" srcOrd="0" destOrd="0" presId="urn:microsoft.com/office/officeart/2005/8/layout/hProcess11"/>
    <dgm:cxn modelId="{9A1B7C53-6E26-40A1-B41A-B9AC548D7EDA}" type="presParOf" srcId="{BBAA3941-8860-4435-A37B-82096F594874}" destId="{FAC19C89-60C1-4625-90DB-0418C375366F}" srcOrd="0" destOrd="0" presId="urn:microsoft.com/office/officeart/2005/8/layout/hProcess11"/>
    <dgm:cxn modelId="{9279F029-F74B-47ED-97D0-8C9A5F337E0E}" type="presParOf" srcId="{BBAA3941-8860-4435-A37B-82096F594874}" destId="{DB12F991-3DAB-4FB8-B67A-6FCD9DC11095}" srcOrd="1" destOrd="0" presId="urn:microsoft.com/office/officeart/2005/8/layout/hProcess11"/>
    <dgm:cxn modelId="{C41E2EEF-2C15-4A03-93FE-4F1170EF04DA}" type="presParOf" srcId="{BBAA3941-8860-4435-A37B-82096F594874}" destId="{BD6E4BCE-6FED-4D19-8AA8-4E480E22385E}" srcOrd="2" destOrd="0" presId="urn:microsoft.com/office/officeart/2005/8/layout/hProcess11"/>
    <dgm:cxn modelId="{11BC6BC6-78FE-4640-ADF1-B960FF2BBE41}" type="presParOf" srcId="{005456F9-87B7-4373-AA21-AC8749B808D5}" destId="{35B7A293-A731-41D0-A68E-4012CD343E6C}" srcOrd="1" destOrd="0" presId="urn:microsoft.com/office/officeart/2005/8/layout/hProcess11"/>
    <dgm:cxn modelId="{949ECD3C-C449-4A6A-8E89-327B18A0F02B}" type="presParOf" srcId="{005456F9-87B7-4373-AA21-AC8749B808D5}" destId="{E9D5A6C0-31ED-419D-8791-97ED4F42F5CB}" srcOrd="2" destOrd="0" presId="urn:microsoft.com/office/officeart/2005/8/layout/hProcess11"/>
    <dgm:cxn modelId="{509B0206-4D24-403E-916B-5B345A7FC922}" type="presParOf" srcId="{E9D5A6C0-31ED-419D-8791-97ED4F42F5CB}" destId="{7E863440-400C-46FF-8329-A036CF1917D7}" srcOrd="0" destOrd="0" presId="urn:microsoft.com/office/officeart/2005/8/layout/hProcess11"/>
    <dgm:cxn modelId="{6441B41E-4CCD-447B-AB7C-F0567D3D5243}" type="presParOf" srcId="{E9D5A6C0-31ED-419D-8791-97ED4F42F5CB}" destId="{402B9D01-8578-4F31-8762-B61C62A8A404}" srcOrd="1" destOrd="0" presId="urn:microsoft.com/office/officeart/2005/8/layout/hProcess11"/>
    <dgm:cxn modelId="{D0DA2D98-10CF-4756-A47E-774D69E8EA35}" type="presParOf" srcId="{E9D5A6C0-31ED-419D-8791-97ED4F42F5CB}" destId="{3B29F24D-0612-4B6D-8A3C-8900D53E3642}" srcOrd="2" destOrd="0" presId="urn:microsoft.com/office/officeart/2005/8/layout/hProcess11"/>
    <dgm:cxn modelId="{6DCF7EF2-3BD9-4841-A2FA-65F5D454FE6B}" type="presParOf" srcId="{005456F9-87B7-4373-AA21-AC8749B808D5}" destId="{93AF4592-16CF-4DDD-A1BD-F2F8A5C0638E}" srcOrd="3" destOrd="0" presId="urn:microsoft.com/office/officeart/2005/8/layout/hProcess11"/>
    <dgm:cxn modelId="{F5C1624A-9062-468D-A82C-02E32B874E66}" type="presParOf" srcId="{005456F9-87B7-4373-AA21-AC8749B808D5}" destId="{65386225-045E-4272-8BEC-206E1489B51C}" srcOrd="4" destOrd="0" presId="urn:microsoft.com/office/officeart/2005/8/layout/hProcess11"/>
    <dgm:cxn modelId="{9FB11A76-D2DA-4EA6-A938-578FE2AF5B2B}" type="presParOf" srcId="{65386225-045E-4272-8BEC-206E1489B51C}" destId="{BAFF857C-A0CE-4997-9645-A8E599ABCDC4}" srcOrd="0" destOrd="0" presId="urn:microsoft.com/office/officeart/2005/8/layout/hProcess11"/>
    <dgm:cxn modelId="{F09F8B6F-8E60-4220-B653-603E61E89FED}" type="presParOf" srcId="{65386225-045E-4272-8BEC-206E1489B51C}" destId="{C5750DC4-CE90-4A6B-B3B8-16727E7D76A0}" srcOrd="1" destOrd="0" presId="urn:microsoft.com/office/officeart/2005/8/layout/hProcess11"/>
    <dgm:cxn modelId="{871EFAA3-0998-4D5B-A37F-ECD345376BF4}" type="presParOf" srcId="{65386225-045E-4272-8BEC-206E1489B51C}" destId="{E6F59655-F5C0-4030-BAB2-D722FBA1D151}" srcOrd="2" destOrd="0" presId="urn:microsoft.com/office/officeart/2005/8/layout/hProcess11"/>
    <dgm:cxn modelId="{A37C4531-08B5-413B-8096-8659265D8618}" type="presParOf" srcId="{005456F9-87B7-4373-AA21-AC8749B808D5}" destId="{D84993BD-7130-4FCD-B5D1-506FBE9C1276}" srcOrd="5" destOrd="0" presId="urn:microsoft.com/office/officeart/2005/8/layout/hProcess11"/>
    <dgm:cxn modelId="{FEE08ED3-BAD0-436B-97AE-69149E858C97}" type="presParOf" srcId="{005456F9-87B7-4373-AA21-AC8749B808D5}" destId="{18292871-AB9A-4276-AD0E-3A112B566C5E}" srcOrd="6" destOrd="0" presId="urn:microsoft.com/office/officeart/2005/8/layout/hProcess11"/>
    <dgm:cxn modelId="{AC879963-4727-4FA6-9DCB-BAA73B4981A7}" type="presParOf" srcId="{18292871-AB9A-4276-AD0E-3A112B566C5E}" destId="{108EF940-184B-49E4-BBE7-523F42F409CC}" srcOrd="0" destOrd="0" presId="urn:microsoft.com/office/officeart/2005/8/layout/hProcess11"/>
    <dgm:cxn modelId="{CC84AA51-D022-457A-A25A-7C5B879266D5}" type="presParOf" srcId="{18292871-AB9A-4276-AD0E-3A112B566C5E}" destId="{C916A163-2BF1-4CAA-A904-197AB505105E}" srcOrd="1" destOrd="0" presId="urn:microsoft.com/office/officeart/2005/8/layout/hProcess11"/>
    <dgm:cxn modelId="{F78BCABB-386A-40BF-B568-F164C342F0B7}" type="presParOf" srcId="{18292871-AB9A-4276-AD0E-3A112B566C5E}" destId="{C27ABC29-F764-40FD-9A9D-D454F45C328A}"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1FE20-E85E-4CD0-91A6-B107966BEF51}">
      <dsp:nvSpPr>
        <dsp:cNvPr id="0" name=""/>
        <dsp:cNvSpPr/>
      </dsp:nvSpPr>
      <dsp:spPr>
        <a:xfrm>
          <a:off x="339818" y="0"/>
          <a:ext cx="9793074" cy="3863353"/>
        </a:xfrm>
        <a:prstGeom prst="swooshArrow">
          <a:avLst>
            <a:gd name="adj1" fmla="val 25000"/>
            <a:gd name="adj2" fmla="val 2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2D559-6C74-442E-868F-56F3B70076F7}">
      <dsp:nvSpPr>
        <dsp:cNvPr id="0" name=""/>
        <dsp:cNvSpPr/>
      </dsp:nvSpPr>
      <dsp:spPr>
        <a:xfrm>
          <a:off x="987883" y="3100495"/>
          <a:ext cx="142171" cy="142171"/>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54FE7-8760-4E1A-A17A-D5DE10E09532}">
      <dsp:nvSpPr>
        <dsp:cNvPr id="0" name=""/>
        <dsp:cNvSpPr/>
      </dsp:nvSpPr>
      <dsp:spPr>
        <a:xfrm>
          <a:off x="1183781" y="3170691"/>
          <a:ext cx="863996" cy="287998"/>
        </a:xfrm>
        <a:prstGeom prst="rect">
          <a:avLst/>
        </a:prstGeom>
        <a:solidFill>
          <a:srgbClr val="FEFEFE"/>
        </a:solidFill>
        <a:ln>
          <a:noFill/>
        </a:ln>
        <a:effectLst/>
      </dsp:spPr>
      <dsp:style>
        <a:lnRef idx="0">
          <a:scrgbClr r="0" g="0" b="0"/>
        </a:lnRef>
        <a:fillRef idx="0">
          <a:scrgbClr r="0" g="0" b="0"/>
        </a:fillRef>
        <a:effectRef idx="0">
          <a:scrgbClr r="0" g="0" b="0"/>
        </a:effectRef>
        <a:fontRef idx="minor"/>
      </dsp:style>
      <dsp:txBody>
        <a:bodyPr spcFirstLastPara="0" vert="horz" wrap="square" lIns="75334" tIns="0" rIns="0" bIns="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tx1"/>
              </a:solidFill>
            </a:rPr>
            <a:t>数据集构建</a:t>
          </a:r>
          <a:endParaRPr lang="zh-CN" altLang="en-US" sz="1200" kern="1200" dirty="0">
            <a:solidFill>
              <a:schemeClr val="tx1"/>
            </a:solidFill>
          </a:endParaRPr>
        </a:p>
      </dsp:txBody>
      <dsp:txXfrm>
        <a:off x="1183781" y="3170691"/>
        <a:ext cx="863996" cy="287998"/>
      </dsp:txXfrm>
    </dsp:sp>
    <dsp:sp modelId="{A656A4AA-9B49-4B82-87DD-228D0CE6C68C}">
      <dsp:nvSpPr>
        <dsp:cNvPr id="0" name=""/>
        <dsp:cNvSpPr/>
      </dsp:nvSpPr>
      <dsp:spPr>
        <a:xfrm>
          <a:off x="3220132" y="2001817"/>
          <a:ext cx="222529" cy="222529"/>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332690-0D3A-470C-9857-E6B5B9D6811D}">
      <dsp:nvSpPr>
        <dsp:cNvPr id="0" name=""/>
        <dsp:cNvSpPr/>
      </dsp:nvSpPr>
      <dsp:spPr>
        <a:xfrm>
          <a:off x="3398972" y="2018534"/>
          <a:ext cx="1411399" cy="1618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14" tIns="0" rIns="0" bIns="0" numCol="1" spcCol="1270" anchor="t" anchorCtr="0">
          <a:noAutofit/>
        </a:bodyPr>
        <a:lstStyle/>
        <a:p>
          <a:pPr lvl="0" algn="l" defTabSz="622300">
            <a:lnSpc>
              <a:spcPct val="90000"/>
            </a:lnSpc>
            <a:spcBef>
              <a:spcPct val="0"/>
            </a:spcBef>
            <a:spcAft>
              <a:spcPct val="35000"/>
            </a:spcAft>
          </a:pPr>
          <a:r>
            <a:rPr lang="zh-CN" altLang="en-US" sz="1400" b="1" kern="1200" dirty="0" smtClean="0">
              <a:solidFill>
                <a:srgbClr val="FF0000"/>
              </a:solidFill>
            </a:rPr>
            <a:t>时间序列分解</a:t>
          </a:r>
          <a:endParaRPr lang="en-US" altLang="zh-CN" sz="1400" b="1" kern="1200" dirty="0" smtClean="0">
            <a:solidFill>
              <a:srgbClr val="FF0000"/>
            </a:solidFill>
          </a:endParaRPr>
        </a:p>
        <a:p>
          <a:pPr lvl="0" algn="l" defTabSz="622300">
            <a:lnSpc>
              <a:spcPct val="20000"/>
            </a:lnSpc>
            <a:spcBef>
              <a:spcPct val="0"/>
            </a:spcBef>
            <a:spcAft>
              <a:spcPct val="35000"/>
            </a:spcAft>
          </a:pPr>
          <a:endParaRPr lang="en-US" altLang="zh-CN" sz="1400" b="1" kern="1200" dirty="0" smtClean="0">
            <a:solidFill>
              <a:srgbClr val="FF0000"/>
            </a:solidFill>
          </a:endParaRPr>
        </a:p>
        <a:p>
          <a:pPr lvl="0" algn="l" defTabSz="622300">
            <a:lnSpc>
              <a:spcPct val="90000"/>
            </a:lnSpc>
            <a:spcBef>
              <a:spcPct val="0"/>
            </a:spcBef>
            <a:spcAft>
              <a:spcPct val="35000"/>
            </a:spcAft>
          </a:pPr>
          <a:r>
            <a:rPr lang="zh-CN" altLang="en-US" sz="1400" b="1" kern="1200" dirty="0" smtClean="0">
              <a:solidFill>
                <a:srgbClr val="00B050"/>
              </a:solidFill>
            </a:rPr>
            <a:t>征兆因子筛选</a:t>
          </a:r>
          <a:endParaRPr lang="zh-CN" altLang="en-US" sz="1400" b="1" kern="1200" dirty="0">
            <a:solidFill>
              <a:srgbClr val="00B050"/>
            </a:solidFill>
          </a:endParaRPr>
        </a:p>
      </dsp:txBody>
      <dsp:txXfrm>
        <a:off x="3398972" y="2018534"/>
        <a:ext cx="1411399" cy="1618744"/>
      </dsp:txXfrm>
    </dsp:sp>
    <dsp:sp modelId="{4D6AD282-B22A-4F59-8653-C93861FAD439}">
      <dsp:nvSpPr>
        <dsp:cNvPr id="0" name=""/>
        <dsp:cNvSpPr/>
      </dsp:nvSpPr>
      <dsp:spPr>
        <a:xfrm>
          <a:off x="4732300" y="1442464"/>
          <a:ext cx="296705" cy="296705"/>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256B5-037D-4A18-BDDA-F3F6922F9817}">
      <dsp:nvSpPr>
        <dsp:cNvPr id="0" name=""/>
        <dsp:cNvSpPr/>
      </dsp:nvSpPr>
      <dsp:spPr>
        <a:xfrm>
          <a:off x="4876313" y="1514478"/>
          <a:ext cx="1423801" cy="2171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218" tIns="0" rIns="0" bIns="0" numCol="1" spcCol="1270" anchor="t" anchorCtr="0">
          <a:noAutofit/>
        </a:bodyPr>
        <a:lstStyle/>
        <a:p>
          <a:pPr lvl="0" algn="l" defTabSz="711200">
            <a:lnSpc>
              <a:spcPct val="90000"/>
            </a:lnSpc>
            <a:spcBef>
              <a:spcPct val="0"/>
            </a:spcBef>
            <a:spcAft>
              <a:spcPct val="35000"/>
            </a:spcAft>
          </a:pPr>
          <a:r>
            <a:rPr lang="zh-CN" altLang="en-US" sz="1600" kern="1200" dirty="0" smtClean="0">
              <a:solidFill>
                <a:srgbClr val="00B0F0"/>
              </a:solidFill>
            </a:rPr>
            <a:t>预测模型优选</a:t>
          </a:r>
          <a:endParaRPr lang="zh-CN" altLang="en-US" sz="1400" b="1" kern="1200" dirty="0">
            <a:solidFill>
              <a:srgbClr val="00B0F0"/>
            </a:solidFill>
          </a:endParaRPr>
        </a:p>
      </dsp:txBody>
      <dsp:txXfrm>
        <a:off x="4876313" y="1514478"/>
        <a:ext cx="1423801" cy="2171204"/>
      </dsp:txXfrm>
    </dsp:sp>
    <dsp:sp modelId="{FD19BB1D-AC8E-4D41-97E7-46FC71F12830}">
      <dsp:nvSpPr>
        <dsp:cNvPr id="0" name=""/>
        <dsp:cNvSpPr/>
      </dsp:nvSpPr>
      <dsp:spPr>
        <a:xfrm>
          <a:off x="6400761" y="1010417"/>
          <a:ext cx="383244" cy="383244"/>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C7AE4F-4C79-49E9-8C6A-2651B4903944}">
      <dsp:nvSpPr>
        <dsp:cNvPr id="0" name=""/>
        <dsp:cNvSpPr/>
      </dsp:nvSpPr>
      <dsp:spPr>
        <a:xfrm>
          <a:off x="6592374" y="1127080"/>
          <a:ext cx="1236272" cy="2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073" tIns="0" rIns="0" bIns="0" numCol="1" spcCol="1270" anchor="t" anchorCtr="0">
          <a:noAutofit/>
        </a:bodyPr>
        <a:lstStyle/>
        <a:p>
          <a:pPr lvl="0" algn="l" defTabSz="800100">
            <a:lnSpc>
              <a:spcPct val="90000"/>
            </a:lnSpc>
            <a:spcBef>
              <a:spcPct val="0"/>
            </a:spcBef>
            <a:spcAft>
              <a:spcPct val="35000"/>
            </a:spcAft>
          </a:pPr>
          <a:r>
            <a:rPr lang="zh-CN" altLang="en-US" sz="1800" kern="1200" dirty="0" smtClean="0">
              <a:solidFill>
                <a:srgbClr val="0070C0"/>
              </a:solidFill>
            </a:rPr>
            <a:t>异常检测</a:t>
          </a:r>
          <a:endParaRPr lang="zh-CN" altLang="en-US" sz="1800" kern="1200" dirty="0">
            <a:solidFill>
              <a:srgbClr val="0070C0"/>
            </a:solidFill>
          </a:endParaRPr>
        </a:p>
      </dsp:txBody>
      <dsp:txXfrm>
        <a:off x="6592374" y="1127080"/>
        <a:ext cx="1236272" cy="2588446"/>
      </dsp:txXfrm>
    </dsp:sp>
    <dsp:sp modelId="{200ED324-CA87-4A57-A850-A8B421A1B371}">
      <dsp:nvSpPr>
        <dsp:cNvPr id="0" name=""/>
        <dsp:cNvSpPr/>
      </dsp:nvSpPr>
      <dsp:spPr>
        <a:xfrm>
          <a:off x="8051994" y="794395"/>
          <a:ext cx="488327" cy="488327"/>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FED9B1-C028-4D0B-BA18-8D861EA4C01F}">
      <dsp:nvSpPr>
        <dsp:cNvPr id="0" name=""/>
        <dsp:cNvSpPr/>
      </dsp:nvSpPr>
      <dsp:spPr>
        <a:xfrm>
          <a:off x="8318576" y="974913"/>
          <a:ext cx="1526290" cy="284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755" tIns="0" rIns="0" bIns="0" numCol="1" spcCol="1270" anchor="t" anchorCtr="0">
          <a:noAutofit/>
        </a:bodyPr>
        <a:lstStyle/>
        <a:p>
          <a:pPr lvl="0" algn="l" defTabSz="889000">
            <a:lnSpc>
              <a:spcPct val="90000"/>
            </a:lnSpc>
            <a:spcBef>
              <a:spcPct val="0"/>
            </a:spcBef>
            <a:spcAft>
              <a:spcPct val="35000"/>
            </a:spcAft>
          </a:pPr>
          <a:r>
            <a:rPr lang="zh-CN" altLang="en-US" sz="2000" kern="1200" dirty="0" smtClean="0">
              <a:solidFill>
                <a:srgbClr val="7030A0"/>
              </a:solidFill>
            </a:rPr>
            <a:t>事故预警</a:t>
          </a:r>
          <a:endParaRPr lang="zh-CN" altLang="en-US" sz="2000" kern="1200" dirty="0">
            <a:solidFill>
              <a:srgbClr val="7030A0"/>
            </a:solidFill>
          </a:endParaRPr>
        </a:p>
      </dsp:txBody>
      <dsp:txXfrm>
        <a:off x="8318576" y="974913"/>
        <a:ext cx="1526290" cy="284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6CAB7-A8D0-46B3-94DC-504F4B265D51}">
      <dsp:nvSpPr>
        <dsp:cNvPr id="0" name=""/>
        <dsp:cNvSpPr/>
      </dsp:nvSpPr>
      <dsp:spPr>
        <a:xfrm>
          <a:off x="0" y="400085"/>
          <a:ext cx="9368464" cy="20794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19C89-60C1-4625-90DB-0418C375366F}">
      <dsp:nvSpPr>
        <dsp:cNvPr id="0" name=""/>
        <dsp:cNvSpPr/>
      </dsp:nvSpPr>
      <dsp:spPr>
        <a:xfrm>
          <a:off x="561" y="0"/>
          <a:ext cx="2065448"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zh-CN" altLang="en-US" sz="1200" kern="1200" dirty="0" smtClean="0"/>
            <a:t>开始时间 20</a:t>
          </a:r>
          <a:r>
            <a:rPr lang="en-US" altLang="zh-CN" sz="1200" kern="1200" dirty="0" smtClean="0"/>
            <a:t>20</a:t>
          </a:r>
          <a:r>
            <a:rPr lang="zh-CN" altLang="en-US" sz="1200" kern="1200" dirty="0" smtClean="0"/>
            <a:t>/</a:t>
          </a:r>
          <a:r>
            <a:rPr lang="en-US" altLang="zh-CN" sz="1200" kern="1200" dirty="0" smtClean="0"/>
            <a:t>0</a:t>
          </a:r>
          <a:r>
            <a:rPr lang="zh-CN" altLang="en-US" sz="1200" kern="1200" dirty="0" smtClean="0"/>
            <a:t>1/1</a:t>
          </a:r>
          <a:r>
            <a:rPr lang="en-US" altLang="zh-CN" sz="1200" kern="1200" dirty="0" smtClean="0"/>
            <a:t>7</a:t>
          </a:r>
          <a:r>
            <a:rPr lang="zh-CN" altLang="en-US" sz="1200" kern="1200" dirty="0" smtClean="0"/>
            <a:t> </a:t>
          </a:r>
          <a:r>
            <a:rPr lang="en-US" altLang="zh-CN" sz="1200" kern="1200" dirty="0" smtClean="0"/>
            <a:t>00</a:t>
          </a:r>
          <a:r>
            <a:rPr lang="zh-CN" altLang="en-US" sz="1200" kern="1200" dirty="0" smtClean="0"/>
            <a:t>:</a:t>
          </a:r>
          <a:r>
            <a:rPr lang="en-US" altLang="zh-CN" sz="1200" kern="1200" dirty="0" smtClean="0"/>
            <a:t>00</a:t>
          </a:r>
          <a:endParaRPr lang="zh-CN" altLang="en-US" sz="1200" kern="1200" dirty="0"/>
        </a:p>
      </dsp:txBody>
      <dsp:txXfrm>
        <a:off x="561" y="0"/>
        <a:ext cx="2065448" cy="403244"/>
      </dsp:txXfrm>
    </dsp:sp>
    <dsp:sp modelId="{DB12F991-3DAB-4FB8-B67A-6FCD9DC11095}">
      <dsp:nvSpPr>
        <dsp:cNvPr id="0" name=""/>
        <dsp:cNvSpPr/>
      </dsp:nvSpPr>
      <dsp:spPr>
        <a:xfrm>
          <a:off x="995723"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63440-400C-46FF-8329-A036CF1917D7}">
      <dsp:nvSpPr>
        <dsp:cNvPr id="0" name=""/>
        <dsp:cNvSpPr/>
      </dsp:nvSpPr>
      <dsp:spPr>
        <a:xfrm>
          <a:off x="2127868" y="604867"/>
          <a:ext cx="1989375"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zh-CN" altLang="en-US" sz="1200" b="1" kern="1200" dirty="0" smtClean="0">
              <a:solidFill>
                <a:srgbClr val="FF0000"/>
              </a:solidFill>
            </a:rPr>
            <a:t>已异常 20</a:t>
          </a:r>
          <a:r>
            <a:rPr lang="en-US" altLang="zh-CN" sz="1200" b="1" kern="1200" dirty="0" smtClean="0">
              <a:solidFill>
                <a:srgbClr val="FF0000"/>
              </a:solidFill>
            </a:rPr>
            <a:t>20</a:t>
          </a:r>
          <a:r>
            <a:rPr lang="zh-CN" altLang="en-US" sz="1200" b="1" kern="1200" dirty="0" smtClean="0">
              <a:solidFill>
                <a:srgbClr val="FF0000"/>
              </a:solidFill>
            </a:rPr>
            <a:t>/1/1</a:t>
          </a:r>
          <a:r>
            <a:rPr lang="en-US" altLang="zh-CN" sz="1200" b="1" kern="1200" dirty="0" smtClean="0">
              <a:solidFill>
                <a:srgbClr val="FF0000"/>
              </a:solidFill>
            </a:rPr>
            <a:t>8</a:t>
          </a:r>
          <a:r>
            <a:rPr lang="zh-CN" altLang="en-US" sz="1200" b="1" kern="1200" dirty="0" smtClean="0">
              <a:solidFill>
                <a:srgbClr val="FF0000"/>
              </a:solidFill>
            </a:rPr>
            <a:t>  0</a:t>
          </a:r>
          <a:r>
            <a:rPr lang="en-US" altLang="zh-CN" sz="1200" b="1" kern="1200" dirty="0" smtClean="0">
              <a:solidFill>
                <a:srgbClr val="FF0000"/>
              </a:solidFill>
            </a:rPr>
            <a:t>2</a:t>
          </a:r>
          <a:r>
            <a:rPr lang="zh-CN" altLang="en-US" sz="1200" b="1" kern="1200" dirty="0" smtClean="0">
              <a:solidFill>
                <a:srgbClr val="FF0000"/>
              </a:solidFill>
            </a:rPr>
            <a:t>:</a:t>
          </a:r>
          <a:r>
            <a:rPr lang="en-US" altLang="zh-CN" sz="1200" b="1" kern="1200" dirty="0" smtClean="0">
              <a:solidFill>
                <a:srgbClr val="FF0000"/>
              </a:solidFill>
            </a:rPr>
            <a:t>00</a:t>
          </a:r>
          <a:endParaRPr lang="zh-CN" altLang="en-US" sz="1200" b="1" kern="1200" dirty="0">
            <a:solidFill>
              <a:srgbClr val="FF0000"/>
            </a:solidFill>
          </a:endParaRPr>
        </a:p>
      </dsp:txBody>
      <dsp:txXfrm>
        <a:off x="2127868" y="604867"/>
        <a:ext cx="1989375" cy="403244"/>
      </dsp:txXfrm>
    </dsp:sp>
    <dsp:sp modelId="{402B9D01-8578-4F31-8762-B61C62A8A404}">
      <dsp:nvSpPr>
        <dsp:cNvPr id="0" name=""/>
        <dsp:cNvSpPr/>
      </dsp:nvSpPr>
      <dsp:spPr>
        <a:xfrm>
          <a:off x="3084993"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F857C-A0CE-4997-9645-A8E599ABCDC4}">
      <dsp:nvSpPr>
        <dsp:cNvPr id="0" name=""/>
        <dsp:cNvSpPr/>
      </dsp:nvSpPr>
      <dsp:spPr>
        <a:xfrm>
          <a:off x="4179102" y="0"/>
          <a:ext cx="2003479"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zh-CN" altLang="en-US" sz="1200" kern="1200" dirty="0" smtClean="0"/>
            <a:t>标注事故 20</a:t>
          </a:r>
          <a:r>
            <a:rPr lang="en-US" altLang="zh-CN" sz="1200" kern="1200" dirty="0" smtClean="0"/>
            <a:t>20</a:t>
          </a:r>
          <a:r>
            <a:rPr lang="zh-CN" altLang="en-US" sz="1200" kern="1200" dirty="0" smtClean="0"/>
            <a:t>/</a:t>
          </a:r>
          <a:r>
            <a:rPr lang="en-US" altLang="zh-CN" sz="1200" kern="1200" dirty="0" smtClean="0"/>
            <a:t>0</a:t>
          </a:r>
          <a:r>
            <a:rPr lang="zh-CN" altLang="en-US" sz="1200" kern="1200" dirty="0" smtClean="0"/>
            <a:t>1/1</a:t>
          </a:r>
          <a:r>
            <a:rPr lang="en-US" altLang="zh-CN" sz="1200" kern="1200" dirty="0" smtClean="0"/>
            <a:t>8</a:t>
          </a:r>
          <a:r>
            <a:rPr lang="zh-CN" altLang="en-US" sz="1200" kern="1200" dirty="0" smtClean="0"/>
            <a:t>  </a:t>
          </a:r>
          <a:r>
            <a:rPr lang="en-US" altLang="zh-CN" sz="1200" kern="1200" dirty="0" smtClean="0"/>
            <a:t>05</a:t>
          </a:r>
          <a:r>
            <a:rPr lang="zh-CN" altLang="en-US" sz="1200" kern="1200" dirty="0" smtClean="0"/>
            <a:t>:</a:t>
          </a:r>
          <a:r>
            <a:rPr lang="en-US" altLang="zh-CN" sz="1200" kern="1200" dirty="0" smtClean="0"/>
            <a:t>45</a:t>
          </a:r>
          <a:endParaRPr lang="zh-CN" altLang="en-US" sz="1200" kern="1200" dirty="0"/>
        </a:p>
      </dsp:txBody>
      <dsp:txXfrm>
        <a:off x="4179102" y="0"/>
        <a:ext cx="2003479" cy="403244"/>
      </dsp:txXfrm>
    </dsp:sp>
    <dsp:sp modelId="{C5750DC4-CE90-4A6B-B3B8-16727E7D76A0}">
      <dsp:nvSpPr>
        <dsp:cNvPr id="0" name=""/>
        <dsp:cNvSpPr/>
      </dsp:nvSpPr>
      <dsp:spPr>
        <a:xfrm>
          <a:off x="5143279"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EF940-184B-49E4-BBE7-523F42F409CC}">
      <dsp:nvSpPr>
        <dsp:cNvPr id="0" name=""/>
        <dsp:cNvSpPr/>
      </dsp:nvSpPr>
      <dsp:spPr>
        <a:xfrm>
          <a:off x="6244439" y="604867"/>
          <a:ext cx="2186616"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zh-CN" altLang="en-US" sz="1200" kern="1200" dirty="0" smtClean="0"/>
            <a:t>标注结束 20</a:t>
          </a:r>
          <a:r>
            <a:rPr lang="en-US" altLang="zh-CN" sz="1200" kern="1200" dirty="0" smtClean="0"/>
            <a:t>20</a:t>
          </a:r>
          <a:r>
            <a:rPr lang="zh-CN" altLang="en-US" sz="1200" kern="1200" dirty="0" smtClean="0"/>
            <a:t>/1/</a:t>
          </a:r>
          <a:r>
            <a:rPr lang="en-US" altLang="zh-CN" sz="1200" kern="1200" dirty="0" smtClean="0"/>
            <a:t>22</a:t>
          </a:r>
          <a:r>
            <a:rPr lang="zh-CN" altLang="en-US" sz="1200" kern="1200" dirty="0" smtClean="0"/>
            <a:t>  </a:t>
          </a:r>
          <a:r>
            <a:rPr lang="en-US" altLang="zh-CN" sz="1200" kern="1200" dirty="0" smtClean="0"/>
            <a:t>10</a:t>
          </a:r>
          <a:r>
            <a:rPr lang="zh-CN" altLang="en-US" sz="1200" kern="1200" dirty="0" smtClean="0"/>
            <a:t>:</a:t>
          </a:r>
          <a:r>
            <a:rPr lang="en-US" altLang="zh-CN" sz="1200" kern="1200" dirty="0" smtClean="0"/>
            <a:t>00</a:t>
          </a:r>
          <a:endParaRPr lang="zh-CN" altLang="en-US" sz="1200" kern="1200" dirty="0"/>
        </a:p>
      </dsp:txBody>
      <dsp:txXfrm>
        <a:off x="6244439" y="604867"/>
        <a:ext cx="2186616" cy="403244"/>
      </dsp:txXfrm>
    </dsp:sp>
    <dsp:sp modelId="{C916A163-2BF1-4CAA-A904-197AB505105E}">
      <dsp:nvSpPr>
        <dsp:cNvPr id="0" name=""/>
        <dsp:cNvSpPr/>
      </dsp:nvSpPr>
      <dsp:spPr>
        <a:xfrm>
          <a:off x="7300185" y="466493"/>
          <a:ext cx="75125" cy="751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35DFBD-E831-4454-AA03-1220A6B9EEFD}" type="datetimeFigureOut">
              <a:rPr lang="zh-CN" altLang="en-US" smtClean="0"/>
              <a:t>2020/5/4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6B062-FACE-444C-9E2A-DED86FF2F3A2}" type="slidenum">
              <a:rPr lang="zh-CN" altLang="en-US" smtClean="0"/>
              <a:t>‹#›</a:t>
            </a:fld>
            <a:endParaRPr lang="zh-CN" altLang="en-US"/>
          </a:p>
        </p:txBody>
      </p:sp>
    </p:spTree>
    <p:extLst>
      <p:ext uri="{BB962C8B-B14F-4D97-AF65-F5344CB8AC3E}">
        <p14:creationId xmlns:p14="http://schemas.microsoft.com/office/powerpoint/2010/main" val="46733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40821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7068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832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4837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932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34B1F-F6AA-4488-B856-5A0F0E90ACF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583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sz="1200" b="1" dirty="0" smtClean="0"/>
              <a:t>实验总结</a:t>
            </a:r>
            <a:r>
              <a:rPr lang="zh-CN" altLang="en-US" sz="1200" dirty="0" smtClean="0"/>
              <a:t>：</a:t>
            </a:r>
            <a:endParaRPr lang="en-US" altLang="zh-CN" sz="1200" dirty="0" smtClean="0"/>
          </a:p>
          <a:p>
            <a:pPr marL="342900" indent="-342900">
              <a:buFont typeface="+mj-lt"/>
              <a:buAutoNum type="arabicPeriod"/>
            </a:pPr>
            <a:r>
              <a:rPr lang="en-US" altLang="zh-CN" sz="1200" dirty="0" smtClean="0"/>
              <a:t>STL </a:t>
            </a:r>
            <a:r>
              <a:rPr lang="zh-CN" altLang="en-US" sz="1200" dirty="0" smtClean="0"/>
              <a:t>时序分解算法将数据分解为趋势、周期和残差分量可</a:t>
            </a:r>
            <a:r>
              <a:rPr lang="zh-CN" altLang="en-US" sz="1200" b="1" dirty="0" smtClean="0">
                <a:solidFill>
                  <a:srgbClr val="FF0000"/>
                </a:solidFill>
              </a:rPr>
              <a:t>有效剔除虚警</a:t>
            </a:r>
            <a:endParaRPr lang="en-US" altLang="zh-CN" sz="1200" b="1" dirty="0" smtClean="0">
              <a:solidFill>
                <a:srgbClr val="FF0000"/>
              </a:solidFill>
            </a:endParaRPr>
          </a:p>
          <a:p>
            <a:pPr marL="342900" indent="-342900">
              <a:buFont typeface="+mj-lt"/>
              <a:buAutoNum type="arabicPeriod"/>
            </a:pPr>
            <a:r>
              <a:rPr lang="zh-CN" altLang="en-US" sz="1200" dirty="0" smtClean="0"/>
              <a:t>参数变化主要有</a:t>
            </a:r>
            <a:r>
              <a:rPr lang="zh-CN" altLang="en-US" sz="1200" b="1" dirty="0" smtClean="0">
                <a:solidFill>
                  <a:srgbClr val="FF0000"/>
                </a:solidFill>
              </a:rPr>
              <a:t>五种</a:t>
            </a:r>
            <a:r>
              <a:rPr lang="zh-CN" altLang="en-US" sz="1200" dirty="0" smtClean="0"/>
              <a:t>典型类型</a:t>
            </a:r>
            <a:r>
              <a:rPr lang="en-US" altLang="zh-CN" sz="1200" dirty="0" smtClean="0"/>
              <a:t>——</a:t>
            </a:r>
            <a:r>
              <a:rPr lang="zh-CN" altLang="en-US" sz="1200" b="1" dirty="0" smtClean="0">
                <a:solidFill>
                  <a:srgbClr val="00B050"/>
                </a:solidFill>
              </a:rPr>
              <a:t>事故征兆</a:t>
            </a:r>
            <a:r>
              <a:rPr lang="zh-CN" altLang="en-US" sz="1200" dirty="0" smtClean="0"/>
              <a:t>、</a:t>
            </a:r>
            <a:r>
              <a:rPr lang="zh-CN" altLang="en-US" sz="1200" b="1" dirty="0" smtClean="0">
                <a:solidFill>
                  <a:srgbClr val="FFC000"/>
                </a:solidFill>
              </a:rPr>
              <a:t>辅助参考</a:t>
            </a:r>
            <a:endParaRPr lang="en-US" altLang="zh-CN" sz="1200" b="1" dirty="0" smtClean="0">
              <a:solidFill>
                <a:srgbClr val="FFC000"/>
              </a:solidFill>
            </a:endParaRPr>
          </a:p>
          <a:p>
            <a:pPr>
              <a:lnSpc>
                <a:spcPct val="150000"/>
              </a:lnSpc>
            </a:pPr>
            <a:r>
              <a:rPr lang="zh-CN" altLang="en-US" b="1" dirty="0" smtClean="0">
                <a:latin typeface="微软雅黑" panose="020B0503020204020204" pitchFamily="34" charset="-122"/>
                <a:ea typeface="微软雅黑" panose="020B0503020204020204" pitchFamily="34" charset="-122"/>
              </a:rPr>
              <a:t>脏数据引入了费时费力的人工操作：</a:t>
            </a:r>
            <a:endParaRPr lang="en-US" altLang="zh-CN" b="1" dirty="0" smtClean="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200" dirty="0" smtClean="0">
                <a:latin typeface="微软雅黑" panose="020B0503020204020204" pitchFamily="34" charset="-122"/>
                <a:ea typeface="微软雅黑" panose="020B0503020204020204" pitchFamily="34" charset="-122"/>
              </a:rPr>
              <a:t>当前标注仅给出了</a:t>
            </a:r>
            <a:r>
              <a:rPr lang="zh-CN" altLang="en-US" sz="1200" dirty="0" smtClean="0">
                <a:solidFill>
                  <a:srgbClr val="FF0000"/>
                </a:solidFill>
                <a:latin typeface="微软雅黑" panose="020B0503020204020204" pitchFamily="34" charset="-122"/>
                <a:ea typeface="微软雅黑" panose="020B0503020204020204" pitchFamily="34" charset="-122"/>
              </a:rPr>
              <a:t>粗略</a:t>
            </a:r>
            <a:r>
              <a:rPr lang="zh-CN" altLang="en-US" sz="1200" dirty="0" smtClean="0">
                <a:latin typeface="微软雅黑" panose="020B0503020204020204" pitchFamily="34" charset="-122"/>
                <a:ea typeface="微软雅黑" panose="020B0503020204020204" pitchFamily="34" charset="-122"/>
              </a:rPr>
              <a:t>的</a:t>
            </a:r>
            <a:r>
              <a:rPr lang="zh-CN" altLang="en-US" sz="1200" b="1" dirty="0" smtClean="0">
                <a:latin typeface="微软雅黑" panose="020B0503020204020204" pitchFamily="34" charset="-122"/>
                <a:ea typeface="微软雅黑" panose="020B0503020204020204" pitchFamily="34" charset="-122"/>
              </a:rPr>
              <a:t>事故区间</a:t>
            </a:r>
            <a:r>
              <a:rPr lang="zh-CN" altLang="en-US" sz="1200" dirty="0" smtClean="0">
                <a:latin typeface="微软雅黑" panose="020B0503020204020204" pitchFamily="34" charset="-122"/>
                <a:ea typeface="微软雅黑" panose="020B0503020204020204" pitchFamily="34" charset="-122"/>
              </a:rPr>
              <a:t>，需要</a:t>
            </a:r>
            <a:r>
              <a:rPr lang="zh-CN" altLang="en-US" sz="1200" dirty="0" smtClean="0">
                <a:solidFill>
                  <a:srgbClr val="FF0000"/>
                </a:solidFill>
                <a:latin typeface="微软雅黑" panose="020B0503020204020204" pitchFamily="34" charset="-122"/>
                <a:ea typeface="微软雅黑" panose="020B0503020204020204" pitchFamily="34" charset="-122"/>
              </a:rPr>
              <a:t>人工二次细化</a:t>
            </a:r>
            <a:r>
              <a:rPr lang="zh-CN" altLang="en-US" sz="1200" dirty="0" smtClean="0">
                <a:latin typeface="微软雅黑" panose="020B0503020204020204" pitchFamily="34" charset="-122"/>
                <a:ea typeface="微软雅黑" panose="020B0503020204020204" pitchFamily="34" charset="-122"/>
              </a:rPr>
              <a:t>事故对应的时间段</a:t>
            </a:r>
            <a:endParaRPr lang="en-US" altLang="zh-CN"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7CBDA7-5256-4C53-9FF7-D4B423C6760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391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2076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7564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4E169-CB6B-41DA-BB4B-A8EAC17BA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63335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357262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2430366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725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文本占位符 23"/>
          <p:cNvSpPr>
            <a:spLocks noGrp="1"/>
          </p:cNvSpPr>
          <p:nvPr>
            <p:ph type="body" sz="quarter" idx="13" hasCustomPrompt="1"/>
          </p:nvPr>
        </p:nvSpPr>
        <p:spPr>
          <a:xfrm>
            <a:off x="5028402" y="4774321"/>
            <a:ext cx="2135187" cy="190500"/>
          </a:xfrm>
          <a:prstGeom prst="rect">
            <a:avLst/>
          </a:prstGeom>
        </p:spPr>
        <p:txBody>
          <a:bodyPr/>
          <a:lstStyle>
            <a:lvl1pPr marL="0" algn="ctr" defTabSz="914400" rtl="0" eaLnBrk="1" latinLnBrk="0" hangingPunct="1">
              <a:defRPr kumimoji="1" lang="zh-CN" altLang="en-US" sz="1400" b="1" kern="12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2019.05.09</a:t>
            </a:r>
            <a:endParaRPr lang="zh-CN" altLang="en-US" dirty="0"/>
          </a:p>
        </p:txBody>
      </p:sp>
      <p:sp>
        <p:nvSpPr>
          <p:cNvPr id="26" name="文本占位符 25"/>
          <p:cNvSpPr>
            <a:spLocks noGrp="1"/>
          </p:cNvSpPr>
          <p:nvPr>
            <p:ph type="body" sz="quarter" idx="14" hasCustomPrompt="1"/>
          </p:nvPr>
        </p:nvSpPr>
        <p:spPr>
          <a:xfrm>
            <a:off x="4657721" y="4247165"/>
            <a:ext cx="2876550" cy="3238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1" lang="zh-CN" altLang="en-US" sz="1600" b="1" kern="1200" dirty="0">
                <a:solidFill>
                  <a:srgbClr val="2768A6"/>
                </a:solidFill>
                <a:latin typeface="造字工房力黑（非商用）常规体" pitchFamily="50" charset="-122"/>
                <a:ea typeface="造字工房力黑（非商用）常规体" pitchFamily="50" charset="-122"/>
                <a:cs typeface="造字工房力黑（非商用）常规体" pitchFamily="50"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工程信息中心</a:t>
            </a:r>
          </a:p>
        </p:txBody>
      </p:sp>
      <p:sp>
        <p:nvSpPr>
          <p:cNvPr id="31" name="文本占位符 30"/>
          <p:cNvSpPr>
            <a:spLocks noGrp="1"/>
          </p:cNvSpPr>
          <p:nvPr>
            <p:ph type="body" sz="quarter" idx="15" hasCustomPrompt="1"/>
          </p:nvPr>
        </p:nvSpPr>
        <p:spPr>
          <a:xfrm>
            <a:off x="4030660" y="3126466"/>
            <a:ext cx="4130675" cy="714375"/>
          </a:xfrm>
          <a:prstGeom prst="rect">
            <a:avLst/>
          </a:prstGeom>
        </p:spPr>
        <p:txBody>
          <a:bodyPr/>
          <a:lstStyle>
            <a:lvl1pPr>
              <a:defRPr sz="3600" b="1">
                <a:latin typeface="+mj-ea"/>
                <a:ea typeface="+mj-ea"/>
              </a:defRPr>
            </a:lvl1pPr>
            <a:lvl2pPr>
              <a:defRPr sz="3600" b="1">
                <a:latin typeface="+mj-ea"/>
                <a:ea typeface="+mj-ea"/>
              </a:defRPr>
            </a:lvl2pPr>
            <a:lvl3pPr>
              <a:defRPr sz="3600" b="1">
                <a:latin typeface="+mj-ea"/>
                <a:ea typeface="+mj-ea"/>
              </a:defRPr>
            </a:lvl3pPr>
            <a:lvl4pPr>
              <a:defRPr sz="3600" b="1">
                <a:latin typeface="+mj-ea"/>
                <a:ea typeface="+mj-ea"/>
              </a:defRPr>
            </a:lvl4pPr>
            <a:lvl5pPr>
              <a:defRPr sz="3600" b="1">
                <a:latin typeface="+mj-ea"/>
                <a:ea typeface="+mj-ea"/>
              </a:defRPr>
            </a:lvl5pPr>
          </a:lstStyle>
          <a:p>
            <a:pPr lvl="0"/>
            <a:r>
              <a:rPr lang="zh-CN" altLang="en-US" dirty="0"/>
              <a:t>单击此处输入标题</a:t>
            </a:r>
          </a:p>
        </p:txBody>
      </p:sp>
      <p:sp>
        <p:nvSpPr>
          <p:cNvPr id="36" name="文本占位符 35"/>
          <p:cNvSpPr>
            <a:spLocks noGrp="1"/>
          </p:cNvSpPr>
          <p:nvPr>
            <p:ph type="body" sz="quarter" idx="16" hasCustomPrompt="1"/>
          </p:nvPr>
        </p:nvSpPr>
        <p:spPr>
          <a:xfrm>
            <a:off x="4476745" y="2399706"/>
            <a:ext cx="3238500" cy="4889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单击此处输入小标题</a:t>
            </a:r>
          </a:p>
        </p:txBody>
      </p:sp>
    </p:spTree>
    <p:extLst>
      <p:ext uri="{BB962C8B-B14F-4D97-AF65-F5344CB8AC3E}">
        <p14:creationId xmlns:p14="http://schemas.microsoft.com/office/powerpoint/2010/main" val="574798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843001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3832715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095297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插入文本、链接或图片</a:t>
            </a:r>
          </a:p>
        </p:txBody>
      </p:sp>
      <p:sp>
        <p:nvSpPr>
          <p:cNvPr id="8" name="文本占位符 7"/>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pitchFamily="34" charset="-122"/>
                <a:ea typeface="微软雅黑" panose="020B0503020204020204" pitchFamily="34" charset="-122"/>
                <a:cs typeface="+mn-cs"/>
              </a:defRPr>
            </a:lvl1pPr>
          </a:lstStyle>
          <a:p>
            <a:pPr lvl="0"/>
            <a:r>
              <a:rPr lang="zh-CN" altLang="en-US" dirty="0"/>
              <a:t>标题</a:t>
            </a:r>
            <a:r>
              <a:rPr lang="en-US" altLang="zh-CN" dirty="0"/>
              <a:t>1</a:t>
            </a:r>
            <a:endParaRPr lang="zh-CN" altLang="en-US" dirty="0"/>
          </a:p>
        </p:txBody>
      </p:sp>
      <p:sp>
        <p:nvSpPr>
          <p:cNvPr id="7" name="灯片编号占位符 2"/>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2720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2681287" y="2967037"/>
            <a:ext cx="6829425" cy="923925"/>
          </a:xfrm>
          <a:prstGeom prst="rect">
            <a:avLst/>
          </a:prstGeom>
        </p:spPr>
        <p:txBody>
          <a:bodyPr/>
          <a:lstStyle>
            <a:lvl1pPr algn="ctr">
              <a:defRPr sz="6600" b="1">
                <a:latin typeface="+mj-ea"/>
                <a:ea typeface="+mj-ea"/>
              </a:defRPr>
            </a:lvl1pPr>
          </a:lstStyle>
          <a:p>
            <a:pPr lvl="0"/>
            <a:r>
              <a:rPr lang="zh-CN" altLang="en-US" dirty="0"/>
              <a:t>谢谢！</a:t>
            </a:r>
          </a:p>
        </p:txBody>
      </p:sp>
    </p:spTree>
    <p:extLst>
      <p:ext uri="{BB962C8B-B14F-4D97-AF65-F5344CB8AC3E}">
        <p14:creationId xmlns:p14="http://schemas.microsoft.com/office/powerpoint/2010/main" val="838543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F999E71D-4BD7-4AA9-85A6-4F85DFE90C46}"/>
              </a:ext>
            </a:extLst>
          </p:cNvPr>
          <p:cNvSpPr>
            <a:spLocks noGrp="1"/>
          </p:cNvSpPr>
          <p:nvPr>
            <p:ph type="body" sz="quarter" idx="13" hasCustomPrompt="1"/>
          </p:nvPr>
        </p:nvSpPr>
        <p:spPr>
          <a:xfrm>
            <a:off x="5028402" y="4774321"/>
            <a:ext cx="2135187" cy="190500"/>
          </a:xfrm>
          <a:prstGeom prst="rect">
            <a:avLst/>
          </a:prstGeom>
        </p:spPr>
        <p:txBody>
          <a:bodyPr/>
          <a:lstStyle>
            <a:lvl1pPr marL="0" algn="ctr" defTabSz="914400" rtl="0" eaLnBrk="1" latinLnBrk="0" hangingPunct="1">
              <a:defRPr kumimoji="1" lang="zh-CN" altLang="en-US" sz="1400" b="1" kern="1200" dirty="0">
                <a:solidFill>
                  <a:schemeClr val="accent3">
                    <a:lumMod val="75000"/>
                  </a:schemeClr>
                </a:solidFill>
                <a:latin typeface="微软雅黑" panose="020B0503020204020204" pitchFamily="34" charset="-122"/>
                <a:ea typeface="微软雅黑" panose="020B0503020204020204" pitchFamily="34" charset="-122"/>
                <a:cs typeface="微软雅黑"/>
              </a:defRPr>
            </a:lvl1pPr>
          </a:lstStyle>
          <a:p>
            <a:pPr lvl="0"/>
            <a:r>
              <a:rPr lang="en-US" altLang="zh-CN" dirty="0"/>
              <a:t>2019.05.09</a:t>
            </a:r>
            <a:endParaRPr lang="zh-CN" altLang="en-US" dirty="0"/>
          </a:p>
        </p:txBody>
      </p:sp>
      <p:sp>
        <p:nvSpPr>
          <p:cNvPr id="26" name="文本占位符 25">
            <a:extLst>
              <a:ext uri="{FF2B5EF4-FFF2-40B4-BE49-F238E27FC236}">
                <a16:creationId xmlns:a16="http://schemas.microsoft.com/office/drawing/2014/main" id="{034213B5-02DA-473C-BB87-C2B703334C8D}"/>
              </a:ext>
            </a:extLst>
          </p:cNvPr>
          <p:cNvSpPr>
            <a:spLocks noGrp="1"/>
          </p:cNvSpPr>
          <p:nvPr>
            <p:ph type="body" sz="quarter" idx="14" hasCustomPrompt="1"/>
          </p:nvPr>
        </p:nvSpPr>
        <p:spPr>
          <a:xfrm>
            <a:off x="4657721" y="4247165"/>
            <a:ext cx="2876550" cy="3238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1" lang="zh-CN" altLang="en-US" sz="1600" b="1" kern="1200" dirty="0">
                <a:solidFill>
                  <a:srgbClr val="2768A6"/>
                </a:solidFill>
                <a:latin typeface="造字工房力黑（非商用）常规体" pitchFamily="50" charset="-122"/>
                <a:ea typeface="造字工房力黑（非商用）常规体" pitchFamily="50" charset="-122"/>
                <a:cs typeface="造字工房力黑（非商用）常规体" pitchFamily="50"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工程信息中心</a:t>
            </a:r>
          </a:p>
        </p:txBody>
      </p:sp>
      <p:sp>
        <p:nvSpPr>
          <p:cNvPr id="31" name="文本占位符 30">
            <a:extLst>
              <a:ext uri="{FF2B5EF4-FFF2-40B4-BE49-F238E27FC236}">
                <a16:creationId xmlns:a16="http://schemas.microsoft.com/office/drawing/2014/main" id="{5365960A-5689-40E8-99D9-9B9F643E4112}"/>
              </a:ext>
            </a:extLst>
          </p:cNvPr>
          <p:cNvSpPr>
            <a:spLocks noGrp="1"/>
          </p:cNvSpPr>
          <p:nvPr>
            <p:ph type="body" sz="quarter" idx="15" hasCustomPrompt="1"/>
          </p:nvPr>
        </p:nvSpPr>
        <p:spPr>
          <a:xfrm>
            <a:off x="4030660" y="3126466"/>
            <a:ext cx="4130675" cy="714375"/>
          </a:xfrm>
          <a:prstGeom prst="rect">
            <a:avLst/>
          </a:prstGeom>
        </p:spPr>
        <p:txBody>
          <a:bodyPr/>
          <a:lstStyle>
            <a:lvl1pPr>
              <a:defRPr sz="3600" b="1">
                <a:latin typeface="+mj-ea"/>
                <a:ea typeface="+mj-ea"/>
              </a:defRPr>
            </a:lvl1pPr>
            <a:lvl2pPr>
              <a:defRPr sz="3600" b="1">
                <a:latin typeface="+mj-ea"/>
                <a:ea typeface="+mj-ea"/>
              </a:defRPr>
            </a:lvl2pPr>
            <a:lvl3pPr>
              <a:defRPr sz="3600" b="1">
                <a:latin typeface="+mj-ea"/>
                <a:ea typeface="+mj-ea"/>
              </a:defRPr>
            </a:lvl3pPr>
            <a:lvl4pPr>
              <a:defRPr sz="3600" b="1">
                <a:latin typeface="+mj-ea"/>
                <a:ea typeface="+mj-ea"/>
              </a:defRPr>
            </a:lvl4pPr>
            <a:lvl5pPr>
              <a:defRPr sz="3600" b="1">
                <a:latin typeface="+mj-ea"/>
                <a:ea typeface="+mj-ea"/>
              </a:defRPr>
            </a:lvl5pPr>
          </a:lstStyle>
          <a:p>
            <a:pPr lvl="0"/>
            <a:r>
              <a:rPr lang="zh-CN" altLang="en-US" dirty="0"/>
              <a:t>单击此处输入标题</a:t>
            </a:r>
          </a:p>
        </p:txBody>
      </p:sp>
      <p:sp>
        <p:nvSpPr>
          <p:cNvPr id="36" name="文本占位符 35">
            <a:extLst>
              <a:ext uri="{FF2B5EF4-FFF2-40B4-BE49-F238E27FC236}">
                <a16:creationId xmlns:a16="http://schemas.microsoft.com/office/drawing/2014/main" id="{7BCCEC32-3C70-4A8D-BAE8-24D889EC9248}"/>
              </a:ext>
            </a:extLst>
          </p:cNvPr>
          <p:cNvSpPr>
            <a:spLocks noGrp="1"/>
          </p:cNvSpPr>
          <p:nvPr>
            <p:ph type="body" sz="quarter" idx="16" hasCustomPrompt="1"/>
          </p:nvPr>
        </p:nvSpPr>
        <p:spPr>
          <a:xfrm>
            <a:off x="4476745" y="2399706"/>
            <a:ext cx="3238500" cy="4889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单击此处输入小标题</a:t>
            </a:r>
          </a:p>
        </p:txBody>
      </p:sp>
    </p:spTree>
    <p:extLst>
      <p:ext uri="{BB962C8B-B14F-4D97-AF65-F5344CB8AC3E}">
        <p14:creationId xmlns:p14="http://schemas.microsoft.com/office/powerpoint/2010/main" val="4221840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9B9A4-15EB-4460-BB69-7D10741F26A2}"/>
              </a:ext>
            </a:extLst>
          </p:cNvPr>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a:extLst>
              <a:ext uri="{FF2B5EF4-FFF2-40B4-BE49-F238E27FC236}">
                <a16:creationId xmlns:a16="http://schemas.microsoft.com/office/drawing/2014/main" id="{65DD92E7-DAD8-4356-9AF6-6BF37AD03A4D}"/>
              </a:ext>
            </a:extLst>
          </p:cNvPr>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a:extLst>
              <a:ext uri="{FF2B5EF4-FFF2-40B4-BE49-F238E27FC236}">
                <a16:creationId xmlns:a16="http://schemas.microsoft.com/office/drawing/2014/main" id="{1D128F02-9EC8-4EB8-A239-140FE17D1383}"/>
              </a:ext>
            </a:extLst>
          </p:cNvPr>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插入文本、链接或图片</a:t>
            </a:r>
          </a:p>
        </p:txBody>
      </p:sp>
      <p:sp>
        <p:nvSpPr>
          <p:cNvPr id="8" name="文本占位符 7">
            <a:extLst>
              <a:ext uri="{FF2B5EF4-FFF2-40B4-BE49-F238E27FC236}">
                <a16:creationId xmlns:a16="http://schemas.microsoft.com/office/drawing/2014/main" id="{74F94153-E269-4E4B-83C5-91785551BEB3}"/>
              </a:ext>
            </a:extLst>
          </p:cNvPr>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charset="-122"/>
                <a:ea typeface="微软雅黑" panose="020B0503020204020204" charset="-122"/>
                <a:cs typeface="+mn-cs"/>
              </a:defRPr>
            </a:lvl1pPr>
          </a:lstStyle>
          <a:p>
            <a:pPr lvl="0"/>
            <a:r>
              <a:rPr lang="zh-CN" altLang="en-US" dirty="0"/>
              <a:t>标题</a:t>
            </a:r>
            <a:r>
              <a:rPr lang="en-US" altLang="zh-CN" dirty="0"/>
              <a:t>1</a:t>
            </a:r>
            <a:endParaRPr lang="zh-CN" altLang="en-US" dirty="0"/>
          </a:p>
        </p:txBody>
      </p:sp>
      <p:sp>
        <p:nvSpPr>
          <p:cNvPr id="7" name="灯片编号占位符 2">
            <a:extLst>
              <a:ext uri="{FF2B5EF4-FFF2-40B4-BE49-F238E27FC236}">
                <a16:creationId xmlns:a16="http://schemas.microsoft.com/office/drawing/2014/main" id="{454FEFFA-AAC2-4D50-A856-22A558C5B352}"/>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411813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30532977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9B9A4-15EB-4460-BB69-7D10741F26A2}"/>
              </a:ext>
            </a:extLst>
          </p:cNvPr>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a:extLst>
              <a:ext uri="{FF2B5EF4-FFF2-40B4-BE49-F238E27FC236}">
                <a16:creationId xmlns:a16="http://schemas.microsoft.com/office/drawing/2014/main" id="{65DD92E7-DAD8-4356-9AF6-6BF37AD03A4D}"/>
              </a:ext>
            </a:extLst>
          </p:cNvPr>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a:extLst>
              <a:ext uri="{FF2B5EF4-FFF2-40B4-BE49-F238E27FC236}">
                <a16:creationId xmlns:a16="http://schemas.microsoft.com/office/drawing/2014/main" id="{1D128F02-9EC8-4EB8-A239-140FE17D1383}"/>
              </a:ext>
            </a:extLst>
          </p:cNvPr>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插入文本、链接或图片</a:t>
            </a:r>
          </a:p>
        </p:txBody>
      </p:sp>
      <p:sp>
        <p:nvSpPr>
          <p:cNvPr id="8" name="文本占位符 7">
            <a:extLst>
              <a:ext uri="{FF2B5EF4-FFF2-40B4-BE49-F238E27FC236}">
                <a16:creationId xmlns:a16="http://schemas.microsoft.com/office/drawing/2014/main" id="{74F94153-E269-4E4B-83C5-91785551BEB3}"/>
              </a:ext>
            </a:extLst>
          </p:cNvPr>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charset="-122"/>
                <a:ea typeface="微软雅黑" panose="020B0503020204020204" charset="-122"/>
                <a:cs typeface="+mn-cs"/>
              </a:defRPr>
            </a:lvl1pPr>
          </a:lstStyle>
          <a:p>
            <a:pPr lvl="0"/>
            <a:r>
              <a:rPr lang="zh-CN" altLang="en-US" dirty="0"/>
              <a:t>标题</a:t>
            </a:r>
            <a:r>
              <a:rPr lang="en-US" altLang="zh-CN" dirty="0"/>
              <a:t>1</a:t>
            </a:r>
            <a:endParaRPr lang="zh-CN" altLang="en-US" dirty="0"/>
          </a:p>
        </p:txBody>
      </p:sp>
      <p:sp>
        <p:nvSpPr>
          <p:cNvPr id="7" name="灯片编号占位符 2">
            <a:extLst>
              <a:ext uri="{FF2B5EF4-FFF2-40B4-BE49-F238E27FC236}">
                <a16:creationId xmlns:a16="http://schemas.microsoft.com/office/drawing/2014/main" id="{454FEFFA-AAC2-4D50-A856-22A558C5B352}"/>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585413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9B9A4-15EB-4460-BB69-7D10741F26A2}"/>
              </a:ext>
            </a:extLst>
          </p:cNvPr>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a:extLst>
              <a:ext uri="{FF2B5EF4-FFF2-40B4-BE49-F238E27FC236}">
                <a16:creationId xmlns:a16="http://schemas.microsoft.com/office/drawing/2014/main" id="{65DD92E7-DAD8-4356-9AF6-6BF37AD03A4D}"/>
              </a:ext>
            </a:extLst>
          </p:cNvPr>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a:extLst>
              <a:ext uri="{FF2B5EF4-FFF2-40B4-BE49-F238E27FC236}">
                <a16:creationId xmlns:a16="http://schemas.microsoft.com/office/drawing/2014/main" id="{1D128F02-9EC8-4EB8-A239-140FE17D1383}"/>
              </a:ext>
            </a:extLst>
          </p:cNvPr>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插入文本、链接或图片</a:t>
            </a:r>
          </a:p>
        </p:txBody>
      </p:sp>
      <p:sp>
        <p:nvSpPr>
          <p:cNvPr id="8" name="文本占位符 7">
            <a:extLst>
              <a:ext uri="{FF2B5EF4-FFF2-40B4-BE49-F238E27FC236}">
                <a16:creationId xmlns:a16="http://schemas.microsoft.com/office/drawing/2014/main" id="{74F94153-E269-4E4B-83C5-91785551BEB3}"/>
              </a:ext>
            </a:extLst>
          </p:cNvPr>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charset="-122"/>
                <a:ea typeface="微软雅黑" panose="020B0503020204020204" charset="-122"/>
                <a:cs typeface="+mn-cs"/>
              </a:defRPr>
            </a:lvl1pPr>
          </a:lstStyle>
          <a:p>
            <a:pPr lvl="0"/>
            <a:r>
              <a:rPr lang="zh-CN" altLang="en-US" dirty="0"/>
              <a:t>标题</a:t>
            </a:r>
            <a:r>
              <a:rPr lang="en-US" altLang="zh-CN" dirty="0"/>
              <a:t>1</a:t>
            </a:r>
            <a:endParaRPr lang="zh-CN" altLang="en-US" dirty="0"/>
          </a:p>
        </p:txBody>
      </p:sp>
      <p:sp>
        <p:nvSpPr>
          <p:cNvPr id="7" name="灯片编号占位符 2">
            <a:extLst>
              <a:ext uri="{FF2B5EF4-FFF2-40B4-BE49-F238E27FC236}">
                <a16:creationId xmlns:a16="http://schemas.microsoft.com/office/drawing/2014/main" id="{454FEFFA-AAC2-4D50-A856-22A558C5B352}"/>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702997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9B9A4-15EB-4460-BB69-7D10741F26A2}"/>
              </a:ext>
            </a:extLst>
          </p:cNvPr>
          <p:cNvSpPr>
            <a:spLocks noGrp="1"/>
          </p:cNvSpPr>
          <p:nvPr>
            <p:ph type="title" hasCustomPrompt="1"/>
          </p:nvPr>
        </p:nvSpPr>
        <p:spPr>
          <a:xfrm>
            <a:off x="838200" y="964215"/>
            <a:ext cx="10515600" cy="1325563"/>
          </a:xfrm>
          <a:prstGeom prst="rect">
            <a:avLst/>
          </a:prstGeom>
        </p:spPr>
        <p:txBody>
          <a:bodyPr/>
          <a:lstStyle/>
          <a:p>
            <a:r>
              <a:rPr lang="zh-CN" altLang="en-US" dirty="0"/>
              <a:t>单击此处编辑文本内容</a:t>
            </a:r>
          </a:p>
        </p:txBody>
      </p:sp>
      <p:sp>
        <p:nvSpPr>
          <p:cNvPr id="4" name="内容占位符 3">
            <a:extLst>
              <a:ext uri="{FF2B5EF4-FFF2-40B4-BE49-F238E27FC236}">
                <a16:creationId xmlns:a16="http://schemas.microsoft.com/office/drawing/2014/main" id="{65DD92E7-DAD8-4356-9AF6-6BF37AD03A4D}"/>
              </a:ext>
            </a:extLst>
          </p:cNvPr>
          <p:cNvSpPr>
            <a:spLocks noGrp="1"/>
          </p:cNvSpPr>
          <p:nvPr>
            <p:ph sz="half" idx="2" hasCustomPrompt="1"/>
          </p:nvPr>
        </p:nvSpPr>
        <p:spPr>
          <a:xfrm>
            <a:off x="839788" y="2505075"/>
            <a:ext cx="5157787" cy="3684588"/>
          </a:xfrm>
          <a:prstGeom prst="rect">
            <a:avLst/>
          </a:prstGeom>
        </p:spPr>
        <p:txBody>
          <a:bodyPr/>
          <a:lstStyle/>
          <a:p>
            <a:pPr lvl="0"/>
            <a:r>
              <a:rPr lang="zh-CN" altLang="en-US" dirty="0"/>
              <a:t>插入文本、链接或图片</a:t>
            </a:r>
          </a:p>
        </p:txBody>
      </p:sp>
      <p:sp>
        <p:nvSpPr>
          <p:cNvPr id="6" name="内容占位符 5">
            <a:extLst>
              <a:ext uri="{FF2B5EF4-FFF2-40B4-BE49-F238E27FC236}">
                <a16:creationId xmlns:a16="http://schemas.microsoft.com/office/drawing/2014/main" id="{1D128F02-9EC8-4EB8-A239-140FE17D1383}"/>
              </a:ext>
            </a:extLst>
          </p:cNvPr>
          <p:cNvSpPr>
            <a:spLocks noGrp="1"/>
          </p:cNvSpPr>
          <p:nvPr>
            <p:ph sz="quarter" idx="4" hasCustomPrompt="1"/>
          </p:nvPr>
        </p:nvSpPr>
        <p:spPr>
          <a:xfrm>
            <a:off x="6172200" y="2505075"/>
            <a:ext cx="5183188" cy="368458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插入文本、链接或图片</a:t>
            </a:r>
          </a:p>
        </p:txBody>
      </p:sp>
      <p:sp>
        <p:nvSpPr>
          <p:cNvPr id="8" name="文本占位符 7">
            <a:extLst>
              <a:ext uri="{FF2B5EF4-FFF2-40B4-BE49-F238E27FC236}">
                <a16:creationId xmlns:a16="http://schemas.microsoft.com/office/drawing/2014/main" id="{74F94153-E269-4E4B-83C5-91785551BEB3}"/>
              </a:ext>
            </a:extLst>
          </p:cNvPr>
          <p:cNvSpPr>
            <a:spLocks noGrp="1"/>
          </p:cNvSpPr>
          <p:nvPr>
            <p:ph type="body" sz="quarter" idx="10" hasCustomPrompt="1"/>
          </p:nvPr>
        </p:nvSpPr>
        <p:spPr>
          <a:xfrm>
            <a:off x="401638" y="238015"/>
            <a:ext cx="3240087" cy="412368"/>
          </a:xfrm>
          <a:prstGeom prst="rect">
            <a:avLst/>
          </a:prstGeom>
        </p:spPr>
        <p:txBody>
          <a:bodyPr/>
          <a:lstStyle>
            <a:lvl1pPr marL="0" algn="l" defTabSz="914400" rtl="0" eaLnBrk="1" latinLnBrk="0" hangingPunct="1">
              <a:defRPr lang="zh-CN" altLang="en-US" sz="2400" b="1" kern="1200" dirty="0">
                <a:solidFill>
                  <a:srgbClr val="2869A7"/>
                </a:solidFill>
                <a:latin typeface="微软雅黑" panose="020B0503020204020204" charset="-122"/>
                <a:ea typeface="微软雅黑" panose="020B0503020204020204" charset="-122"/>
                <a:cs typeface="+mn-cs"/>
              </a:defRPr>
            </a:lvl1pPr>
          </a:lstStyle>
          <a:p>
            <a:pPr lvl="0"/>
            <a:r>
              <a:rPr lang="zh-CN" altLang="en-US" dirty="0"/>
              <a:t>标题</a:t>
            </a:r>
            <a:r>
              <a:rPr lang="en-US" altLang="zh-CN" dirty="0"/>
              <a:t>1</a:t>
            </a:r>
            <a:endParaRPr lang="zh-CN" altLang="en-US" dirty="0"/>
          </a:p>
        </p:txBody>
      </p:sp>
      <p:sp>
        <p:nvSpPr>
          <p:cNvPr id="7" name="灯片编号占位符 2">
            <a:extLst>
              <a:ext uri="{FF2B5EF4-FFF2-40B4-BE49-F238E27FC236}">
                <a16:creationId xmlns:a16="http://schemas.microsoft.com/office/drawing/2014/main" id="{454FEFFA-AAC2-4D50-A856-22A558C5B352}"/>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93346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651216-B11E-48BC-B33F-F10067163466}"/>
              </a:ext>
            </a:extLst>
          </p:cNvPr>
          <p:cNvSpPr>
            <a:spLocks noGrp="1"/>
          </p:cNvSpPr>
          <p:nvPr>
            <p:ph type="body" sz="quarter" idx="10" hasCustomPrompt="1"/>
          </p:nvPr>
        </p:nvSpPr>
        <p:spPr>
          <a:xfrm>
            <a:off x="2681287" y="2967037"/>
            <a:ext cx="6829425" cy="923925"/>
          </a:xfrm>
          <a:prstGeom prst="rect">
            <a:avLst/>
          </a:prstGeom>
        </p:spPr>
        <p:txBody>
          <a:bodyPr/>
          <a:lstStyle>
            <a:lvl1pPr algn="ctr">
              <a:defRPr sz="6600" b="1">
                <a:latin typeface="+mj-ea"/>
                <a:ea typeface="+mj-ea"/>
              </a:defRPr>
            </a:lvl1pPr>
          </a:lstStyle>
          <a:p>
            <a:pPr lvl="0"/>
            <a:r>
              <a:rPr lang="zh-CN" altLang="en-US" dirty="0"/>
              <a:t>谢谢！</a:t>
            </a:r>
          </a:p>
        </p:txBody>
      </p:sp>
    </p:spTree>
    <p:extLst>
      <p:ext uri="{BB962C8B-B14F-4D97-AF65-F5344CB8AC3E}">
        <p14:creationId xmlns:p14="http://schemas.microsoft.com/office/powerpoint/2010/main" val="188728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5531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3975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388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0665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12908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35099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769949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3258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77173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58862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28832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70048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27032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077444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75956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46869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95675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11158015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24870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13499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380053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9900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4075211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2644017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1701458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2452835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ED67DA3-200A-4DF3-8885-3C3C72A75B3D}" type="datetimeFigureOut">
              <a:rPr lang="zh-CN" altLang="en-US" smtClean="0"/>
              <a:t>2020/5/4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94554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3.xml"/><Relationship Id="rId1" Type="http://schemas.openxmlformats.org/officeDocument/2006/relationships/slideLayout" Target="../slideLayouts/slideLayout2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4.xml"/><Relationship Id="rId1" Type="http://schemas.openxmlformats.org/officeDocument/2006/relationships/slideLayout" Target="../slideLayouts/slideLayout2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5.xml"/><Relationship Id="rId1" Type="http://schemas.openxmlformats.org/officeDocument/2006/relationships/slideLayout" Target="../slideLayouts/slideLayout2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6.xml"/><Relationship Id="rId1" Type="http://schemas.openxmlformats.org/officeDocument/2006/relationships/slideLayout" Target="../slideLayouts/slideLayout2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7.xml"/><Relationship Id="rId1" Type="http://schemas.openxmlformats.org/officeDocument/2006/relationships/slideLayout" Target="../slideLayouts/slideLayout2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8.xml"/><Relationship Id="rId1" Type="http://schemas.openxmlformats.org/officeDocument/2006/relationships/slideLayout" Target="../slideLayouts/slideLayout2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9.xml"/><Relationship Id="rId1"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0.xml"/><Relationship Id="rId1" Type="http://schemas.openxmlformats.org/officeDocument/2006/relationships/slideLayout" Target="../slideLayouts/slideLayout3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1.xml"/><Relationship Id="rId1" Type="http://schemas.openxmlformats.org/officeDocument/2006/relationships/slideLayout" Target="../slideLayouts/slideLayout3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2.xml"/><Relationship Id="rId1" Type="http://schemas.openxmlformats.org/officeDocument/2006/relationships/slideLayout" Target="../slideLayouts/slideLayout3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3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3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4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4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42.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67DA3-200A-4DF3-8885-3C3C72A75B3D}" type="datetimeFigureOut">
              <a:rPr lang="zh-CN" altLang="en-US" smtClean="0"/>
              <a:t>2020/5/4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30D695-D76A-4D09-A735-5A626366CA80}" type="slidenum">
              <a:rPr lang="zh-CN" altLang="en-US" smtClean="0"/>
              <a:t>‹#›</a:t>
            </a:fld>
            <a:endParaRPr lang="zh-CN" altLang="en-US"/>
          </a:p>
        </p:txBody>
      </p:sp>
    </p:spTree>
    <p:extLst>
      <p:ext uri="{BB962C8B-B14F-4D97-AF65-F5344CB8AC3E}">
        <p14:creationId xmlns:p14="http://schemas.microsoft.com/office/powerpoint/2010/main" val="150830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898929153"/>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155247158"/>
      </p:ext>
    </p:extLst>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987218992"/>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982601793"/>
      </p:ext>
    </p:extLst>
  </p:cSld>
  <p:clrMap bg1="lt1" tx1="dk1" bg2="lt2" tx2="dk2" accent1="accent1" accent2="accent2" accent3="accent3" accent4="accent4" accent5="accent5" accent6="accent6" hlink="hlink" folHlink="folHlink"/>
  <p:sldLayoutIdLst>
    <p:sldLayoutId id="2147483683"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44612096"/>
      </p:ext>
    </p:extLst>
  </p:cSld>
  <p:clrMap bg1="lt1" tx1="dk1" bg2="lt2" tx2="dk2" accent1="accent1" accent2="accent2" accent3="accent3" accent4="accent4" accent5="accent5" accent6="accent6" hlink="hlink" folHlink="folHlink"/>
  <p:sldLayoutIdLst>
    <p:sldLayoutId id="2147483685"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1496699"/>
      </p:ext>
    </p:extLst>
  </p:cSld>
  <p:clrMap bg1="lt1" tx1="dk1" bg2="lt2" tx2="dk2" accent1="accent1" accent2="accent2" accent3="accent3" accent4="accent4" accent5="accent5" accent6="accent6" hlink="hlink" folHlink="folHlink"/>
  <p:sldLayoutIdLst>
    <p:sldLayoutId id="2147483687"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9532863"/>
      </p:ext>
    </p:extLst>
  </p:cSld>
  <p:clrMap bg1="lt1" tx1="dk1" bg2="lt2" tx2="dk2" accent1="accent1" accent2="accent2" accent3="accent3" accent4="accent4" accent5="accent5" accent6="accent6" hlink="hlink" folHlink="folHlink"/>
  <p:sldLayoutIdLst>
    <p:sldLayoutId id="2147483689"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91067993"/>
      </p:ext>
    </p:extLst>
  </p:cSld>
  <p:clrMap bg1="lt1" tx1="dk1" bg2="lt2" tx2="dk2" accent1="accent1" accent2="accent2" accent3="accent3" accent4="accent4" accent5="accent5" accent6="accent6" hlink="hlink" folHlink="folHlink"/>
  <p:sldLayoutIdLst>
    <p:sldLayoutId id="2147483691"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11057088"/>
      </p:ext>
    </p:extLst>
  </p:cSld>
  <p:clrMap bg1="lt1" tx1="dk1" bg2="lt2" tx2="dk2" accent1="accent1" accent2="accent2" accent3="accent3" accent4="accent4" accent5="accent5" accent6="accent6" hlink="hlink" folHlink="folHlink"/>
  <p:sldLayoutIdLst>
    <p:sldLayoutId id="2147483693"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50050108"/>
      </p:ext>
    </p:extLst>
  </p:cSld>
  <p:clrMap bg1="lt1" tx1="dk1" bg2="lt2" tx2="dk2" accent1="accent1" accent2="accent2" accent3="accent3" accent4="accent4" accent5="accent5" accent6="accent6" hlink="hlink" folHlink="folHlink"/>
  <p:sldLayoutIdLst>
    <p:sldLayoutId id="2147483695"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125782308"/>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0368051"/>
      </p:ext>
    </p:extLst>
  </p:cSld>
  <p:clrMap bg1="lt1" tx1="dk1" bg2="lt2" tx2="dk2" accent1="accent1" accent2="accent2" accent3="accent3" accent4="accent4" accent5="accent5" accent6="accent6" hlink="hlink" folHlink="folHlink"/>
  <p:sldLayoutIdLst>
    <p:sldLayoutId id="2147483697"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3556551"/>
      </p:ext>
    </p:extLst>
  </p:cSld>
  <p:clrMap bg1="lt1" tx1="dk1" bg2="lt2" tx2="dk2" accent1="accent1" accent2="accent2" accent3="accent3" accent4="accent4" accent5="accent5" accent6="accent6" hlink="hlink" folHlink="folHlink"/>
  <p:sldLayoutIdLst>
    <p:sldLayoutId id="2147483699"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61494443"/>
      </p:ext>
    </p:extLst>
  </p:cSld>
  <p:clrMap bg1="lt1" tx1="dk1" bg2="lt2" tx2="dk2" accent1="accent1" accent2="accent2" accent3="accent3" accent4="accent4" accent5="accent5" accent6="accent6" hlink="hlink" folHlink="folHlink"/>
  <p:sldLayoutIdLst>
    <p:sldLayoutId id="2147483701" r:id="rId1"/>
  </p:sldLayoutIdLst>
  <p:txStyles>
    <p:titleStyle>
      <a:lvl1pPr marL="0" algn="ctr" defTabSz="914400" rtl="0" eaLnBrk="1" latinLnBrk="0" hangingPunct="1">
        <a:spcBef>
          <a:spcPct val="0"/>
        </a:spcBef>
        <a:buNone/>
        <a:defRPr lang="zh-CN" altLang="en-US" sz="4000" kern="1200" dirty="0">
          <a:solidFill>
            <a:srgbClr val="23387D"/>
          </a:solidFill>
          <a:latin typeface="华文新魏" pitchFamily="2" charset="-122"/>
          <a:ea typeface="华文新魏" pitchFamily="2" charset="-122"/>
          <a:cs typeface="+mn-cs"/>
        </a:defRPr>
      </a:lvl1pPr>
    </p:titleStyle>
    <p:bodyStyle>
      <a:lvl1pPr marL="285750" indent="-285750" algn="l" defTabSz="914400" rtl="0" eaLnBrk="0" latinLnBrk="0" hangingPunct="0">
        <a:lnSpc>
          <a:spcPct val="150000"/>
        </a:lnSpc>
        <a:spcBef>
          <a:spcPct val="20000"/>
        </a:spcBef>
        <a:buFont typeface="Arial" panose="020B0604020202020204" pitchFamily="34" charset="0"/>
        <a:buChar char="•"/>
        <a:defRPr lang="zh-CN" altLang="en-US" sz="1800" kern="1200" dirty="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1600" b="0" kern="1200" dirty="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20603114"/>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23642544"/>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84967310"/>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76707815"/>
      </p:ext>
    </p:extLst>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79208934"/>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00805131"/>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092747"/>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906353078"/>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8845170"/>
      </p:ext>
    </p:extLst>
  </p:cSld>
  <p:clrMap bg1="lt1" tx1="dk1" bg2="lt2" tx2="dk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87923761"/>
      </p:ext>
    </p:extLst>
  </p:cSld>
  <p:clrMap bg1="lt1" tx1="dk1" bg2="lt2" tx2="dk2" accent1="accent1" accent2="accent2" accent3="accent3" accent4="accent4" accent5="accent5" accent6="accent6" hlink="hlink" folHlink="folHlink"/>
  <p:sldLayoutIdLst>
    <p:sldLayoutId id="21474837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66335309"/>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701ADC-917B-4C29-A0AC-78651E7F56C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2020/5/4</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3FA28D-F624-4D3D-80CC-AE3FFEFA9A3D}"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672765"/>
      </p:ext>
    </p:extLst>
  </p:cSld>
  <p:clrMap bg1="lt1" tx1="dk1" bg2="lt2" tx2="dk2" accent1="accent1" accent2="accent2" accent3="accent3" accent4="accent4" accent5="accent5" accent6="accent6" hlink="hlink" folHlink="folHlink"/>
  <p:sldLayoutIdLst>
    <p:sldLayoutId id="214748372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775982678"/>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219767052"/>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282289290"/>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98824956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426051974"/>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3CC639-ED37-4055-ABAF-D65FE1637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512750540"/>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914400" rtl="0" eaLnBrk="1" latinLnBrk="0" hangingPunct="1">
        <a:lnSpc>
          <a:spcPct val="90000"/>
        </a:lnSpc>
        <a:spcBef>
          <a:spcPct val="0"/>
        </a:spcBef>
        <a:buNone/>
        <a:defRPr sz="4400" kern="1200">
          <a:solidFill>
            <a:schemeClr val="accent3">
              <a:lumMod val="75000"/>
            </a:schemeClr>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7.png"/><Relationship Id="rId1" Type="http://schemas.openxmlformats.org/officeDocument/2006/relationships/slideLayout" Target="../slideLayouts/slideLayout25.xml"/><Relationship Id="rId6" Type="http://schemas.openxmlformats.org/officeDocument/2006/relationships/diagramColors" Target="../diagrams/colors1.xml"/><Relationship Id="rId11" Type="http://schemas.openxmlformats.org/officeDocument/2006/relationships/image" Target="../media/image22.png"/><Relationship Id="rId5" Type="http://schemas.openxmlformats.org/officeDocument/2006/relationships/diagramQuickStyle" Target="../diagrams/quickStyle1.xml"/><Relationship Id="rId15" Type="http://schemas.openxmlformats.org/officeDocument/2006/relationships/image" Target="../media/image26.png"/><Relationship Id="rId10" Type="http://schemas.openxmlformats.org/officeDocument/2006/relationships/image" Target="../media/image21.gif"/><Relationship Id="rId4" Type="http://schemas.openxmlformats.org/officeDocument/2006/relationships/diagramLayout" Target="../diagrams/layout1.xml"/><Relationship Id="rId9" Type="http://schemas.openxmlformats.org/officeDocument/2006/relationships/image" Target="../media/image20.png"/><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9.png"/><Relationship Id="rId7" Type="http://schemas.openxmlformats.org/officeDocument/2006/relationships/diagramData" Target="../diagrams/data2.xm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27.png"/><Relationship Id="rId11" Type="http://schemas.microsoft.com/office/2007/relationships/diagramDrawing" Target="../diagrams/drawing2.xml"/><Relationship Id="rId5" Type="http://schemas.openxmlformats.org/officeDocument/2006/relationships/image" Target="../media/image28.png"/><Relationship Id="rId10" Type="http://schemas.openxmlformats.org/officeDocument/2006/relationships/diagramColors" Target="../diagrams/colors2.xml"/><Relationship Id="rId4" Type="http://schemas.openxmlformats.org/officeDocument/2006/relationships/image" Target="../media/image30.png"/><Relationship Id="rId9"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32.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40.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hyperlink" Target="https://discourse.numenta.org/t/unsupervised-real-time-anomaly-detection-for-streaming-data/3062" TargetMode="External"/><Relationship Id="rId3" Type="http://schemas.openxmlformats.org/officeDocument/2006/relationships/hyperlink" Target="https://discourse.numenta.org/t/how-should-i-represent-my-input-with-multiple-fields/1234" TargetMode="External"/><Relationship Id="rId7" Type="http://schemas.openxmlformats.org/officeDocument/2006/relationships/hyperlink" Target="https://buttignon.next-cloud.org/index.php/s/a52D5bxBSMKqSNn#pdfviewer"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hyperlink" Target="https://discourse.numenta.org/t/anomaly-detection-from-multiple-variable/2670" TargetMode="External"/><Relationship Id="rId5" Type="http://schemas.openxmlformats.org/officeDocument/2006/relationships/hyperlink" Target="https://discourse.numenta.org/t/can-htm-be-used-on-multivarient-time-series-problems/3316" TargetMode="External"/><Relationship Id="rId4" Type="http://schemas.openxmlformats.org/officeDocument/2006/relationships/hyperlink" Target="https://discourse.numenta.org/t/doubt-predicted-field-anomaly-likelihood-and-multiple-inputs/193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a:t>20200504</a:t>
            </a:r>
          </a:p>
        </p:txBody>
      </p:sp>
      <p:sp>
        <p:nvSpPr>
          <p:cNvPr id="3" name="文本占位符 2"/>
          <p:cNvSpPr>
            <a:spLocks noGrp="1"/>
          </p:cNvSpPr>
          <p:nvPr>
            <p:ph type="body" sz="quarter" idx="14"/>
          </p:nvPr>
        </p:nvSpPr>
        <p:spPr/>
        <p:txBody>
          <a:bodyPr/>
          <a:lstStyle/>
          <a:p>
            <a:r>
              <a:rPr lang="zh-CN" altLang="en-US"/>
              <a:t>郭威龙</a:t>
            </a:r>
          </a:p>
        </p:txBody>
      </p:sp>
      <p:sp>
        <p:nvSpPr>
          <p:cNvPr id="4" name="文本占位符 3"/>
          <p:cNvSpPr>
            <a:spLocks noGrp="1"/>
          </p:cNvSpPr>
          <p:nvPr>
            <p:ph type="body" sz="quarter" idx="15"/>
          </p:nvPr>
        </p:nvSpPr>
        <p:spPr/>
        <p:txBody>
          <a:bodyPr/>
          <a:lstStyle/>
          <a:p>
            <a:r>
              <a:rPr lang="zh-CN" altLang="en-US"/>
              <a:t>钻井报告</a:t>
            </a:r>
          </a:p>
        </p:txBody>
      </p:sp>
      <p:sp>
        <p:nvSpPr>
          <p:cNvPr id="5" name="文本占位符 4"/>
          <p:cNvSpPr>
            <a:spLocks noGrp="1"/>
          </p:cNvSpPr>
          <p:nvPr>
            <p:ph type="body" sz="quarter" idx="16"/>
          </p:nvPr>
        </p:nvSpPr>
        <p:spPr/>
        <p:txBody>
          <a:bodyPr/>
          <a:lstStyle/>
          <a:p>
            <a:endParaRPr lang="zh-CN" altLang="en-US"/>
          </a:p>
        </p:txBody>
      </p:sp>
      <p:cxnSp>
        <p:nvCxnSpPr>
          <p:cNvPr id="6" name="直接连接符 5"/>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10" name="矩形 9"/>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601613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r>
              <a:rPr lang="zh-CN" altLang="en-US" dirty="0"/>
              <a:t>实验进展</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9" name="矩形 18">
            <a:extLst>
              <a:ext uri="{FF2B5EF4-FFF2-40B4-BE49-F238E27FC236}">
                <a16:creationId xmlns:a16="http://schemas.microsoft.com/office/drawing/2014/main" id="{11847510-C9CF-4B0A-84CD-46514759BD8D}"/>
              </a:ext>
            </a:extLst>
          </p:cNvPr>
          <p:cNvSpPr/>
          <p:nvPr/>
        </p:nvSpPr>
        <p:spPr>
          <a:xfrm>
            <a:off x="248497" y="1072677"/>
            <a:ext cx="3693583" cy="262982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单因子</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异常检测实验进展</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实验参数：</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实验现象</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从</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的单一因</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异常检测实验来看，</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发出虚警次数过多，还需要进一步分析实验</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grpSp>
        <p:nvGrpSpPr>
          <p:cNvPr id="22" name="组合 21">
            <a:extLst>
              <a:ext uri="{FF2B5EF4-FFF2-40B4-BE49-F238E27FC236}">
                <a16:creationId xmlns:a16="http://schemas.microsoft.com/office/drawing/2014/main" id="{56E418BF-BCD2-4FB6-A9B7-7431DE99B039}"/>
              </a:ext>
            </a:extLst>
          </p:cNvPr>
          <p:cNvGrpSpPr/>
          <p:nvPr/>
        </p:nvGrpSpPr>
        <p:grpSpPr>
          <a:xfrm>
            <a:off x="3942080" y="2124240"/>
            <a:ext cx="8130960" cy="4414672"/>
            <a:chOff x="2801201" y="2096601"/>
            <a:chExt cx="8130960" cy="4414672"/>
          </a:xfrm>
        </p:grpSpPr>
        <p:pic>
          <p:nvPicPr>
            <p:cNvPr id="9" name="图片 8">
              <a:extLst>
                <a:ext uri="{FF2B5EF4-FFF2-40B4-BE49-F238E27FC236}">
                  <a16:creationId xmlns:a16="http://schemas.microsoft.com/office/drawing/2014/main" id="{144C12C9-6A43-4310-86B5-E84CF2E50C2B}"/>
                </a:ext>
              </a:extLst>
            </p:cNvPr>
            <p:cNvPicPr>
              <a:picLocks noChangeAspect="1"/>
            </p:cNvPicPr>
            <p:nvPr/>
          </p:nvPicPr>
          <p:blipFill>
            <a:blip r:embed="rId3"/>
            <a:stretch>
              <a:fillRect/>
            </a:stretch>
          </p:blipFill>
          <p:spPr>
            <a:xfrm>
              <a:off x="2801201" y="2096601"/>
              <a:ext cx="8130960" cy="4018988"/>
            </a:xfrm>
            <a:prstGeom prst="rect">
              <a:avLst/>
            </a:prstGeom>
          </p:spPr>
        </p:pic>
        <p:sp>
          <p:nvSpPr>
            <p:cNvPr id="21" name="矩形 20">
              <a:extLst>
                <a:ext uri="{FF2B5EF4-FFF2-40B4-BE49-F238E27FC236}">
                  <a16:creationId xmlns:a16="http://schemas.microsoft.com/office/drawing/2014/main" id="{5179D30D-C7AE-4302-BD20-92F46EDF6193}"/>
                </a:ext>
              </a:extLst>
            </p:cNvPr>
            <p:cNvSpPr/>
            <p:nvPr/>
          </p:nvSpPr>
          <p:spPr>
            <a:xfrm>
              <a:off x="4549380" y="6141941"/>
              <a:ext cx="46346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anomaly_likelihood</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和</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anomaly_score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可视化</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grpSp>
    </p:spTree>
    <p:extLst>
      <p:ext uri="{BB962C8B-B14F-4D97-AF65-F5344CB8AC3E}">
        <p14:creationId xmlns:p14="http://schemas.microsoft.com/office/powerpoint/2010/main" val="3672682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401637" y="238014"/>
            <a:ext cx="9558792" cy="658969"/>
          </a:xfrm>
        </p:spPr>
        <p:txBody>
          <a:bodyPr/>
          <a:lstStyle/>
          <a:p>
            <a:r>
              <a:rPr lang="zh-CN" altLang="en-US" dirty="0"/>
              <a:t>下一步工作计划</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6656C35-2F89-4DD0-A1DC-E1FB8988055C}"/>
              </a:ext>
            </a:extLst>
          </p:cNvPr>
          <p:cNvSpPr/>
          <p:nvPr/>
        </p:nvSpPr>
        <p:spPr>
          <a:xfrm>
            <a:off x="401637" y="896983"/>
            <a:ext cx="7065963" cy="222240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钻井项目</a:t>
            </a:r>
            <a:endParaRPr kumimoji="0" lang="en-US" altLang="zh-CN" sz="2400" b="1"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基于</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tqa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hkla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tvca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一个因子，进一步进行</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HTM</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单因子和多因子异常检测与预测实验</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结合工况标注，对虚警情况进行分析</a:t>
            </a:r>
          </a:p>
        </p:txBody>
      </p:sp>
    </p:spTree>
    <p:extLst>
      <p:ext uri="{BB962C8B-B14F-4D97-AF65-F5344CB8AC3E}">
        <p14:creationId xmlns:p14="http://schemas.microsoft.com/office/powerpoint/2010/main" val="369253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3D8461-FD05-4549-8371-9D8F8F498C2F}"/>
              </a:ext>
            </a:extLst>
          </p:cNvPr>
          <p:cNvSpPr>
            <a:spLocks noGrp="1"/>
          </p:cNvSpPr>
          <p:nvPr>
            <p:ph type="body" sz="quarter" idx="10"/>
          </p:nvPr>
        </p:nvSpPr>
        <p:spPr>
          <a:xfrm>
            <a:off x="2681287" y="2967037"/>
            <a:ext cx="6829425" cy="923925"/>
          </a:xfrm>
        </p:spPr>
        <p:txBody>
          <a:bodyPr/>
          <a:lstStyle/>
          <a:p>
            <a:r>
              <a:rPr lang="zh-CN" altLang="en-US" dirty="0"/>
              <a:t>谢谢！</a:t>
            </a:r>
          </a:p>
        </p:txBody>
      </p:sp>
      <p:sp>
        <p:nvSpPr>
          <p:cNvPr id="3" name="矩形 2">
            <a:extLst>
              <a:ext uri="{FF2B5EF4-FFF2-40B4-BE49-F238E27FC236}">
                <a16:creationId xmlns:a16="http://schemas.microsoft.com/office/drawing/2014/main" id="{777AA4C8-5602-424D-A262-55CB6D91B8ED}"/>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147DF7B-39E9-4EDD-AC43-77163BD3A1F1}"/>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47852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49"/>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工作总结汇报</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
        <p:nvSpPr>
          <p:cNvPr id="3" name="标题 1"/>
          <p:cNvSpPr txBox="1"/>
          <p:nvPr/>
        </p:nvSpPr>
        <p:spPr bwMode="auto">
          <a:xfrm>
            <a:off x="6967930" y="3472311"/>
            <a:ext cx="2448272" cy="984885"/>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赵子</a:t>
            </a:r>
            <a:r>
              <a:rPr kumimoji="0" lang="zh-CN" altLang="en-US" sz="2400" b="0" i="0" u="none" strike="noStrike" kern="1200" cap="none" spc="0" normalizeH="0" baseline="0" noProof="0" dirty="0" smtClean="0">
                <a:ln>
                  <a:noFill/>
                </a:ln>
                <a:solidFill>
                  <a:prstClr val="black"/>
                </a:solidFill>
                <a:effectLst/>
                <a:uLnTx/>
                <a:uFillTx/>
                <a:latin typeface="华文新魏" panose="02010800040101010101" pitchFamily="2" charset="-122"/>
                <a:ea typeface="华文新魏" panose="02010800040101010101" pitchFamily="2" charset="-122"/>
                <a:cs typeface="+mn-cs"/>
              </a:rPr>
              <a:t>飞</a:t>
            </a:r>
            <a:endParaRPr kumimoji="0" lang="x-none"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fld id="{BB962C8B-B14F-4D97-AF65-F5344CB8AC3E}" type="datetime2">
              <a:rPr kumimoji="0" lang="zh-C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pPr marL="0" marR="0" lvl="0" indent="0" algn="ctr" defTabSz="914400" rtl="0" eaLnBrk="1" fontAlgn="auto" latinLnBrk="0" hangingPunct="1">
                <a:lnSpc>
                  <a:spcPct val="100000"/>
                </a:lnSpc>
                <a:spcBef>
                  <a:spcPts val="1200"/>
                </a:spcBef>
                <a:spcAft>
                  <a:spcPts val="0"/>
                </a:spcAft>
                <a:buClrTx/>
                <a:buSzTx/>
                <a:buFontTx/>
                <a:buNone/>
                <a:tabLst/>
                <a:defRPr/>
              </a:pPr>
              <a:t>2020年5月4日</a:t>
            </a:fld>
            <a:endParaRPr kumimoji="0" lang="zh-CN"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4081630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307700662"/>
              </p:ext>
            </p:extLst>
          </p:nvPr>
        </p:nvGraphicFramePr>
        <p:xfrm>
          <a:off x="159792" y="2994647"/>
          <a:ext cx="10472712" cy="3863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idx="1"/>
          </p:nvPr>
        </p:nvSpPr>
        <p:spPr/>
        <p:txBody>
          <a:bodyPr/>
          <a:lstStyle/>
          <a:p>
            <a:pPr marL="0" indent="0">
              <a:buNone/>
            </a:pPr>
            <a:r>
              <a:rPr lang="en-US" altLang="zh-CN" b="1" dirty="0" smtClean="0"/>
              <a:t>1.1 HTM</a:t>
            </a:r>
            <a:endParaRPr lang="en-US" altLang="zh-CN" dirty="0"/>
          </a:p>
        </p:txBody>
      </p:sp>
      <p:grpSp>
        <p:nvGrpSpPr>
          <p:cNvPr id="34" name="组合 33"/>
          <p:cNvGrpSpPr/>
          <p:nvPr/>
        </p:nvGrpSpPr>
        <p:grpSpPr>
          <a:xfrm>
            <a:off x="2927647" y="1772817"/>
            <a:ext cx="9138523" cy="1008111"/>
            <a:chOff x="2697707" y="1077724"/>
            <a:chExt cx="9368464" cy="1008111"/>
          </a:xfrm>
        </p:grpSpPr>
        <p:sp>
          <p:nvSpPr>
            <p:cNvPr id="35" name="燕尾形箭头 34"/>
            <p:cNvSpPr/>
            <p:nvPr/>
          </p:nvSpPr>
          <p:spPr>
            <a:xfrm>
              <a:off x="2697707" y="1477809"/>
              <a:ext cx="9368464" cy="207941"/>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6" name="任意多边形 35"/>
            <p:cNvSpPr/>
            <p:nvPr/>
          </p:nvSpPr>
          <p:spPr>
            <a:xfrm>
              <a:off x="2698268" y="1077724"/>
              <a:ext cx="2065448" cy="403244"/>
            </a:xfrm>
            <a:custGeom>
              <a:avLst/>
              <a:gdLst>
                <a:gd name="connsiteX0" fmla="*/ 0 w 2065448"/>
                <a:gd name="connsiteY0" fmla="*/ 0 h 403244"/>
                <a:gd name="connsiteX1" fmla="*/ 2065448 w 2065448"/>
                <a:gd name="connsiteY1" fmla="*/ 0 h 403244"/>
                <a:gd name="connsiteX2" fmla="*/ 2065448 w 2065448"/>
                <a:gd name="connsiteY2" fmla="*/ 403244 h 403244"/>
                <a:gd name="connsiteX3" fmla="*/ 0 w 2065448"/>
                <a:gd name="connsiteY3" fmla="*/ 403244 h 403244"/>
                <a:gd name="connsiteX4" fmla="*/ 0 w 2065448"/>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448" h="403244">
                  <a:moveTo>
                    <a:pt x="0" y="0"/>
                  </a:moveTo>
                  <a:lnTo>
                    <a:pt x="2065448" y="0"/>
                  </a:lnTo>
                  <a:lnTo>
                    <a:pt x="2065448"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开始时间 20</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1/1</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7</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00</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7" name="椭圆 36"/>
            <p:cNvSpPr/>
            <p:nvPr/>
          </p:nvSpPr>
          <p:spPr>
            <a:xfrm>
              <a:off x="3693430"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任意多边形 37"/>
            <p:cNvSpPr/>
            <p:nvPr/>
          </p:nvSpPr>
          <p:spPr>
            <a:xfrm>
              <a:off x="4825575" y="1682591"/>
              <a:ext cx="1989375" cy="403244"/>
            </a:xfrm>
            <a:custGeom>
              <a:avLst/>
              <a:gdLst>
                <a:gd name="connsiteX0" fmla="*/ 0 w 1989375"/>
                <a:gd name="connsiteY0" fmla="*/ 0 h 403244"/>
                <a:gd name="connsiteX1" fmla="*/ 1989375 w 1989375"/>
                <a:gd name="connsiteY1" fmla="*/ 0 h 403244"/>
                <a:gd name="connsiteX2" fmla="*/ 1989375 w 1989375"/>
                <a:gd name="connsiteY2" fmla="*/ 403244 h 403244"/>
                <a:gd name="connsiteX3" fmla="*/ 0 w 1989375"/>
                <a:gd name="connsiteY3" fmla="*/ 403244 h 403244"/>
                <a:gd name="connsiteX4" fmla="*/ 0 w 1989375"/>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9375" h="403244">
                  <a:moveTo>
                    <a:pt x="0" y="0"/>
                  </a:moveTo>
                  <a:lnTo>
                    <a:pt x="1989375" y="0"/>
                  </a:lnTo>
                  <a:lnTo>
                    <a:pt x="1989375"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已异常 20</a:t>
              </a:r>
              <a:r>
                <a:rPr kumimoji="0" lang="en-US" altLang="zh-CN"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20</a:t>
              </a:r>
              <a:r>
                <a:rPr kumimoji="0" lang="zh-CN" altLang="en-US"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/1/1</a:t>
              </a:r>
              <a:r>
                <a:rPr kumimoji="0" lang="en-US" altLang="zh-CN"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8</a:t>
              </a:r>
              <a:r>
                <a:rPr kumimoji="0" lang="zh-CN" altLang="en-US"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  0</a:t>
              </a:r>
              <a:r>
                <a:rPr kumimoji="0" lang="en-US" altLang="zh-CN"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2</a:t>
              </a:r>
              <a:r>
                <a:rPr kumimoji="0" lang="zh-CN" altLang="en-US"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a:t>
              </a:r>
              <a:r>
                <a:rPr kumimoji="0" lang="en-US" altLang="zh-CN" sz="1200" b="1" i="0" u="none" strike="noStrike" kern="1200" cap="none" spc="0" normalizeH="0" baseline="0" noProof="0" dirty="0" smtClean="0">
                  <a:ln>
                    <a:noFill/>
                  </a:ln>
                  <a:solidFill>
                    <a:srgbClr val="FFC000"/>
                  </a:solidFill>
                  <a:effectLst/>
                  <a:uLnTx/>
                  <a:uFillTx/>
                  <a:latin typeface="Calibri"/>
                  <a:ea typeface="宋体" panose="02010600030101010101" pitchFamily="2" charset="-122"/>
                  <a:cs typeface="+mn-cs"/>
                </a:rPr>
                <a:t>00</a:t>
              </a:r>
              <a:endPar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mn-cs"/>
              </a:endParaRPr>
            </a:p>
          </p:txBody>
        </p:sp>
        <p:sp>
          <p:nvSpPr>
            <p:cNvPr id="39" name="椭圆 38"/>
            <p:cNvSpPr/>
            <p:nvPr/>
          </p:nvSpPr>
          <p:spPr>
            <a:xfrm>
              <a:off x="5782700"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任意多边形 39"/>
            <p:cNvSpPr/>
            <p:nvPr/>
          </p:nvSpPr>
          <p:spPr>
            <a:xfrm>
              <a:off x="6876809" y="1077724"/>
              <a:ext cx="2243527" cy="403244"/>
            </a:xfrm>
            <a:custGeom>
              <a:avLst/>
              <a:gdLst>
                <a:gd name="connsiteX0" fmla="*/ 0 w 2003479"/>
                <a:gd name="connsiteY0" fmla="*/ 0 h 403244"/>
                <a:gd name="connsiteX1" fmla="*/ 2003479 w 2003479"/>
                <a:gd name="connsiteY1" fmla="*/ 0 h 403244"/>
                <a:gd name="connsiteX2" fmla="*/ 2003479 w 2003479"/>
                <a:gd name="connsiteY2" fmla="*/ 403244 h 403244"/>
                <a:gd name="connsiteX3" fmla="*/ 0 w 2003479"/>
                <a:gd name="connsiteY3" fmla="*/ 403244 h 403244"/>
                <a:gd name="connsiteX4" fmla="*/ 0 w 2003479"/>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479" h="403244">
                  <a:moveTo>
                    <a:pt x="0" y="0"/>
                  </a:moveTo>
                  <a:lnTo>
                    <a:pt x="2003479" y="0"/>
                  </a:lnTo>
                  <a:lnTo>
                    <a:pt x="2003479"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标注事故 20</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1/1</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8</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05</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45</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1" name="椭圆 40"/>
            <p:cNvSpPr/>
            <p:nvPr/>
          </p:nvSpPr>
          <p:spPr>
            <a:xfrm>
              <a:off x="7840986"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任意多边形 41"/>
            <p:cNvSpPr/>
            <p:nvPr/>
          </p:nvSpPr>
          <p:spPr>
            <a:xfrm>
              <a:off x="8942146" y="1682591"/>
              <a:ext cx="2186616" cy="403244"/>
            </a:xfrm>
            <a:custGeom>
              <a:avLst/>
              <a:gdLst>
                <a:gd name="connsiteX0" fmla="*/ 0 w 2186616"/>
                <a:gd name="connsiteY0" fmla="*/ 0 h 403244"/>
                <a:gd name="connsiteX1" fmla="*/ 2186616 w 2186616"/>
                <a:gd name="connsiteY1" fmla="*/ 0 h 403244"/>
                <a:gd name="connsiteX2" fmla="*/ 2186616 w 2186616"/>
                <a:gd name="connsiteY2" fmla="*/ 403244 h 403244"/>
                <a:gd name="connsiteX3" fmla="*/ 0 w 2186616"/>
                <a:gd name="connsiteY3" fmla="*/ 403244 h 403244"/>
                <a:gd name="connsiteX4" fmla="*/ 0 w 2186616"/>
                <a:gd name="connsiteY4" fmla="*/ 0 h 4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616" h="403244">
                  <a:moveTo>
                    <a:pt x="0" y="0"/>
                  </a:moveTo>
                  <a:lnTo>
                    <a:pt x="2186616" y="0"/>
                  </a:lnTo>
                  <a:lnTo>
                    <a:pt x="2186616" y="403244"/>
                  </a:lnTo>
                  <a:lnTo>
                    <a:pt x="0" y="403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标注结束 20</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20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/1/</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22</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10</a:t>
              </a:r>
              <a:r>
                <a:rPr kumimoji="0" lang="zh-CN" altLang="en-US"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r>
                <a:rPr kumimoji="0" lang="en-US" altLang="zh-CN" sz="1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00</a:t>
              </a:r>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3" name="椭圆 42"/>
            <p:cNvSpPr/>
            <p:nvPr/>
          </p:nvSpPr>
          <p:spPr>
            <a:xfrm>
              <a:off x="9997892" y="1544217"/>
              <a:ext cx="75125" cy="751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56" name="矩形 55"/>
          <p:cNvSpPr/>
          <p:nvPr/>
        </p:nvSpPr>
        <p:spPr>
          <a:xfrm>
            <a:off x="1062787" y="2113111"/>
            <a:ext cx="1603324" cy="30777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0000"/>
                </a:solidFill>
                <a:effectLst/>
                <a:uLnTx/>
                <a:uFillTx/>
                <a:latin typeface="Calibri"/>
                <a:ea typeface="宋体" panose="02010600030101010101" pitchFamily="2" charset="-122"/>
                <a:cs typeface="+mn-cs"/>
              </a:rPr>
              <a:t>以</a:t>
            </a:r>
            <a:r>
              <a:rPr kumimoji="0" lang="en-US" altLang="zh-CN" sz="1400" b="1" i="0" u="none" strike="noStrike" kern="1200" cap="none" spc="0" normalizeH="0" baseline="0" noProof="0" dirty="0" smtClean="0">
                <a:ln>
                  <a:noFill/>
                </a:ln>
                <a:solidFill>
                  <a:srgbClr val="FF0000"/>
                </a:solidFill>
                <a:effectLst/>
                <a:uLnTx/>
                <a:uFillTx/>
                <a:latin typeface="Calibri"/>
                <a:ea typeface="宋体" panose="02010600030101010101" pitchFamily="2" charset="-122"/>
                <a:cs typeface="+mn-cs"/>
              </a:rPr>
              <a:t>DF1-1-P11H</a:t>
            </a:r>
            <a:r>
              <a:rPr kumimoji="0" lang="zh-CN" altLang="en-US" sz="1400" b="1" i="0" u="none" strike="noStrike" kern="1200" cap="none" spc="0" normalizeH="0" baseline="0" noProof="0" dirty="0" smtClean="0">
                <a:ln>
                  <a:noFill/>
                </a:ln>
                <a:solidFill>
                  <a:srgbClr val="FF0000"/>
                </a:solidFill>
                <a:effectLst/>
                <a:uLnTx/>
                <a:uFillTx/>
                <a:latin typeface="Calibri"/>
                <a:ea typeface="宋体" panose="02010600030101010101" pitchFamily="2" charset="-122"/>
                <a:cs typeface="+mn-cs"/>
              </a:rPr>
              <a:t>为例</a:t>
            </a:r>
            <a:endPar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grpSp>
        <p:nvGrpSpPr>
          <p:cNvPr id="68" name="组合 67"/>
          <p:cNvGrpSpPr/>
          <p:nvPr/>
        </p:nvGrpSpPr>
        <p:grpSpPr>
          <a:xfrm>
            <a:off x="2731852" y="5363281"/>
            <a:ext cx="4924523" cy="1494720"/>
            <a:chOff x="3431704" y="5363281"/>
            <a:chExt cx="4924523" cy="1494720"/>
          </a:xfrm>
        </p:grpSpPr>
        <p:grpSp>
          <p:nvGrpSpPr>
            <p:cNvPr id="66" name="组合 65"/>
            <p:cNvGrpSpPr>
              <a:grpSpLocks noChangeAspect="1"/>
            </p:cNvGrpSpPr>
            <p:nvPr/>
          </p:nvGrpSpPr>
          <p:grpSpPr>
            <a:xfrm>
              <a:off x="3482230" y="5667457"/>
              <a:ext cx="4836900" cy="1140778"/>
              <a:chOff x="1249260" y="2870994"/>
              <a:chExt cx="9693480" cy="2286198"/>
            </a:xfrm>
          </p:grpSpPr>
          <p:pic>
            <p:nvPicPr>
              <p:cNvPr id="61" name="图片 60"/>
              <p:cNvPicPr>
                <a:picLocks noChangeAspect="1"/>
              </p:cNvPicPr>
              <p:nvPr/>
            </p:nvPicPr>
            <p:blipFill>
              <a:blip r:embed="rId8"/>
              <a:stretch>
                <a:fillRect/>
              </a:stretch>
            </p:blipFill>
            <p:spPr>
              <a:xfrm>
                <a:off x="1249260" y="2870994"/>
                <a:ext cx="9693480" cy="2286198"/>
              </a:xfrm>
              <a:prstGeom prst="rect">
                <a:avLst/>
              </a:prstGeom>
            </p:spPr>
          </p:pic>
          <p:sp>
            <p:nvSpPr>
              <p:cNvPr id="62" name="矩形 61"/>
              <p:cNvSpPr/>
              <p:nvPr/>
            </p:nvSpPr>
            <p:spPr>
              <a:xfrm>
                <a:off x="2711624" y="3015010"/>
                <a:ext cx="7632848"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矩形 62"/>
              <p:cNvSpPr/>
              <p:nvPr/>
            </p:nvSpPr>
            <p:spPr>
              <a:xfrm>
                <a:off x="2063552" y="3953726"/>
                <a:ext cx="7128792"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矩形 63"/>
              <p:cNvSpPr/>
              <p:nvPr/>
            </p:nvSpPr>
            <p:spPr>
              <a:xfrm>
                <a:off x="4365300" y="3497734"/>
                <a:ext cx="2882828"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矩形 64"/>
              <p:cNvSpPr/>
              <p:nvPr/>
            </p:nvSpPr>
            <p:spPr>
              <a:xfrm>
                <a:off x="2063552" y="4407987"/>
                <a:ext cx="3960440"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7" name="矩形 66"/>
            <p:cNvSpPr/>
            <p:nvPr/>
          </p:nvSpPr>
          <p:spPr>
            <a:xfrm>
              <a:off x="3431704" y="5363281"/>
              <a:ext cx="4924523" cy="1494720"/>
            </a:xfrm>
            <a:prstGeom prst="rect">
              <a:avLst/>
            </a:prstGeom>
            <a:noFill/>
            <a:ln w="1905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9" name="组合 18"/>
          <p:cNvGrpSpPr/>
          <p:nvPr/>
        </p:nvGrpSpPr>
        <p:grpSpPr>
          <a:xfrm>
            <a:off x="6528048" y="2928240"/>
            <a:ext cx="1643520" cy="1544448"/>
            <a:chOff x="6528048" y="2928240"/>
            <a:chExt cx="1643520" cy="1544448"/>
          </a:xfrm>
        </p:grpSpPr>
        <p:pic>
          <p:nvPicPr>
            <p:cNvPr id="59" name="图片 58"/>
            <p:cNvPicPr>
              <a:picLocks noChangeAspect="1"/>
            </p:cNvPicPr>
            <p:nvPr/>
          </p:nvPicPr>
          <p:blipFill rotWithShape="1">
            <a:blip r:embed="rId9"/>
            <a:srcRect r="2705"/>
            <a:stretch/>
          </p:blipFill>
          <p:spPr>
            <a:xfrm>
              <a:off x="6585767" y="2985502"/>
              <a:ext cx="1564140" cy="753921"/>
            </a:xfrm>
            <a:prstGeom prst="rect">
              <a:avLst/>
            </a:prstGeom>
          </p:spPr>
        </p:pic>
        <p:sp>
          <p:nvSpPr>
            <p:cNvPr id="47" name="矩形 46"/>
            <p:cNvSpPr/>
            <p:nvPr/>
          </p:nvSpPr>
          <p:spPr>
            <a:xfrm>
              <a:off x="6528048" y="2928240"/>
              <a:ext cx="1643520" cy="1544448"/>
            </a:xfrm>
            <a:prstGeom prst="rect">
              <a:avLst/>
            </a:prstGeom>
            <a:noFill/>
            <a:ln w="1905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0" name="组合 19"/>
          <p:cNvGrpSpPr/>
          <p:nvPr/>
        </p:nvGrpSpPr>
        <p:grpSpPr>
          <a:xfrm>
            <a:off x="4876274" y="3018590"/>
            <a:ext cx="1543804" cy="1778562"/>
            <a:chOff x="4876274" y="3018590"/>
            <a:chExt cx="1543804" cy="1778562"/>
          </a:xfrm>
        </p:grpSpPr>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2320" y="3122840"/>
              <a:ext cx="1461379" cy="1098248"/>
            </a:xfrm>
            <a:prstGeom prst="rect">
              <a:avLst/>
            </a:prstGeom>
          </p:spPr>
        </p:pic>
        <p:sp>
          <p:nvSpPr>
            <p:cNvPr id="46" name="矩形 45"/>
            <p:cNvSpPr/>
            <p:nvPr/>
          </p:nvSpPr>
          <p:spPr>
            <a:xfrm>
              <a:off x="4876274" y="3018590"/>
              <a:ext cx="1543804" cy="1778562"/>
            </a:xfrm>
            <a:prstGeom prst="rect">
              <a:avLst/>
            </a:prstGeom>
            <a:no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7" name="组合 56"/>
          <p:cNvGrpSpPr/>
          <p:nvPr/>
        </p:nvGrpSpPr>
        <p:grpSpPr>
          <a:xfrm>
            <a:off x="67556" y="2760181"/>
            <a:ext cx="4752528" cy="2541027"/>
            <a:chOff x="335360" y="2271466"/>
            <a:chExt cx="4752528" cy="2541027"/>
          </a:xfrm>
        </p:grpSpPr>
        <p:grpSp>
          <p:nvGrpSpPr>
            <p:cNvPr id="16" name="组合 15"/>
            <p:cNvGrpSpPr>
              <a:grpSpLocks noChangeAspect="1"/>
            </p:cNvGrpSpPr>
            <p:nvPr/>
          </p:nvGrpSpPr>
          <p:grpSpPr>
            <a:xfrm>
              <a:off x="384802" y="2333538"/>
              <a:ext cx="4631078" cy="2478955"/>
              <a:chOff x="1703512" y="5229376"/>
              <a:chExt cx="6283364" cy="3363398"/>
            </a:xfrm>
          </p:grpSpPr>
          <p:pic>
            <p:nvPicPr>
              <p:cNvPr id="11" name="图片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03512" y="5229376"/>
                <a:ext cx="2112000" cy="1584000"/>
              </a:xfrm>
              <a:prstGeom prst="rect">
                <a:avLst/>
              </a:prstGeom>
              <a:noFill/>
            </p:spPr>
          </p:pic>
          <p:pic>
            <p:nvPicPr>
              <p:cNvPr id="12" name="图片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89194" y="5229376"/>
                <a:ext cx="2112000" cy="1584000"/>
              </a:xfrm>
              <a:prstGeom prst="rect">
                <a:avLst/>
              </a:prstGeom>
              <a:noFill/>
            </p:spPr>
          </p:pic>
          <p:pic>
            <p:nvPicPr>
              <p:cNvPr id="13" name="图片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876" y="5229376"/>
                <a:ext cx="2112000" cy="1584000"/>
              </a:xfrm>
              <a:prstGeom prst="rect">
                <a:avLst/>
              </a:prstGeom>
              <a:noFill/>
            </p:spPr>
          </p:pic>
          <p:pic>
            <p:nvPicPr>
              <p:cNvPr id="14" name="图片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06894" y="6813376"/>
                <a:ext cx="2112001" cy="1584000"/>
              </a:xfrm>
              <a:prstGeom prst="rect">
                <a:avLst/>
              </a:prstGeom>
              <a:noFill/>
            </p:spPr>
          </p:pic>
          <p:pic>
            <p:nvPicPr>
              <p:cNvPr id="15" name="图片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92575" y="6813376"/>
                <a:ext cx="2112001" cy="1584000"/>
              </a:xfrm>
              <a:prstGeom prst="rect">
                <a:avLst/>
              </a:prstGeom>
              <a:noFill/>
            </p:spPr>
          </p:pic>
          <p:sp>
            <p:nvSpPr>
              <p:cNvPr id="5" name="矩形 4"/>
              <p:cNvSpPr/>
              <p:nvPr/>
            </p:nvSpPr>
            <p:spPr>
              <a:xfrm>
                <a:off x="4175220" y="8279586"/>
                <a:ext cx="1346713"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第五种：无变化</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014447" y="8279586"/>
                <a:ext cx="1503311"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第四种：提前波动</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6182430" y="6695585"/>
                <a:ext cx="1503309"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第三种：异常减小</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4089966" y="6695585"/>
                <a:ext cx="1503309"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a:t>
                </a:r>
                <a:r>
                  <a:rPr kumimoji="0" lang="zh-CN" altLang="en-US"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rPr>
                  <a:t>二</a:t>
                </a: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种：逐步增加</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007859" y="6695585"/>
                <a:ext cx="1503309" cy="31318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smtClean="0">
                    <a:ln>
                      <a:noFill/>
                    </a:ln>
                    <a:solidFill>
                      <a:srgbClr val="EEECE1"/>
                    </a:solidFill>
                    <a:effectLst/>
                    <a:uLnTx/>
                    <a:uFillTx/>
                    <a:latin typeface="微软雅黑" panose="020B0503020204020204" pitchFamily="34" charset="-122"/>
                    <a:ea typeface="微软雅黑" panose="020B0503020204020204" pitchFamily="34" charset="-122"/>
                    <a:cs typeface="+mn-cs"/>
                  </a:rPr>
                  <a:t>第一种：异常增加</a:t>
                </a:r>
                <a:endParaRPr kumimoji="0" lang="en-US" altLang="zh-CN" sz="9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endParaRPr>
              </a:p>
            </p:txBody>
          </p:sp>
        </p:grpSp>
        <p:sp>
          <p:nvSpPr>
            <p:cNvPr id="17" name="矩形 16"/>
            <p:cNvSpPr/>
            <p:nvPr/>
          </p:nvSpPr>
          <p:spPr>
            <a:xfrm>
              <a:off x="335360" y="2271466"/>
              <a:ext cx="4752528" cy="2541027"/>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8" name="组合 17"/>
          <p:cNvGrpSpPr/>
          <p:nvPr/>
        </p:nvGrpSpPr>
        <p:grpSpPr>
          <a:xfrm>
            <a:off x="8196652" y="3717032"/>
            <a:ext cx="3953682" cy="2963890"/>
            <a:chOff x="8196652" y="3717032"/>
            <a:chExt cx="3953682" cy="2963890"/>
          </a:xfrm>
        </p:grpSpPr>
        <p:grpSp>
          <p:nvGrpSpPr>
            <p:cNvPr id="58" name="组合 57"/>
            <p:cNvGrpSpPr>
              <a:grpSpLocks noChangeAspect="1"/>
            </p:cNvGrpSpPr>
            <p:nvPr/>
          </p:nvGrpSpPr>
          <p:grpSpPr>
            <a:xfrm>
              <a:off x="8220870" y="4588000"/>
              <a:ext cx="3894376" cy="2088000"/>
              <a:chOff x="8214399" y="4797075"/>
              <a:chExt cx="3584438" cy="2009596"/>
            </a:xfrm>
          </p:grpSpPr>
          <p:pic>
            <p:nvPicPr>
              <p:cNvPr id="32" name="图片 31"/>
              <p:cNvPicPr>
                <a:picLocks noChangeAspect="1"/>
              </p:cNvPicPr>
              <p:nvPr/>
            </p:nvPicPr>
            <p:blipFill rotWithShape="1">
              <a:blip r:embed="rId16"/>
              <a:srcRect t="35003"/>
              <a:stretch/>
            </p:blipFill>
            <p:spPr>
              <a:xfrm>
                <a:off x="8214400" y="4797075"/>
                <a:ext cx="3584437" cy="576141"/>
              </a:xfrm>
              <a:prstGeom prst="rect">
                <a:avLst/>
              </a:prstGeom>
            </p:spPr>
          </p:pic>
          <p:pic>
            <p:nvPicPr>
              <p:cNvPr id="31" name="图片 30"/>
              <p:cNvPicPr>
                <a:picLocks noChangeAspect="1"/>
              </p:cNvPicPr>
              <p:nvPr/>
            </p:nvPicPr>
            <p:blipFill>
              <a:blip r:embed="rId17"/>
              <a:stretch>
                <a:fillRect/>
              </a:stretch>
            </p:blipFill>
            <p:spPr>
              <a:xfrm>
                <a:off x="8214399" y="5220480"/>
                <a:ext cx="3584437" cy="1586191"/>
              </a:xfrm>
              <a:prstGeom prst="rect">
                <a:avLst/>
              </a:prstGeom>
            </p:spPr>
          </p:pic>
          <p:cxnSp>
            <p:nvCxnSpPr>
              <p:cNvPr id="44" name="直接连接符 43"/>
              <p:cNvCxnSpPr/>
              <p:nvPr/>
            </p:nvCxnSpPr>
            <p:spPr>
              <a:xfrm>
                <a:off x="11496600" y="5301208"/>
                <a:ext cx="0" cy="93610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1578027" y="5301208"/>
                <a:ext cx="2" cy="93610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8196652" y="3717032"/>
              <a:ext cx="3953682" cy="2963890"/>
            </a:xfrm>
            <a:prstGeom prst="rect">
              <a:avLst/>
            </a:prstGeom>
            <a:noFill/>
            <a:ln w="190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51" name="标题 1"/>
          <p:cNvSpPr>
            <a:spLocks noGrp="1"/>
          </p:cNvSpPr>
          <p:nvPr>
            <p:ph type="title"/>
          </p:nvPr>
        </p:nvSpPr>
        <p:spPr>
          <a:xfrm>
            <a:off x="609600" y="274638"/>
            <a:ext cx="10972800" cy="1143000"/>
          </a:xfrm>
        </p:spPr>
        <p:txBody>
          <a:bodyPr>
            <a:normAutofit/>
          </a:bodyPr>
          <a:lstStyle/>
          <a:p>
            <a:r>
              <a:rPr lang="en-US" altLang="zh-CN" dirty="0" smtClean="0"/>
              <a:t> 1. </a:t>
            </a:r>
            <a:r>
              <a:rPr lang="zh-CN" altLang="en-US" dirty="0" smtClean="0"/>
              <a:t>钻井异常预警</a:t>
            </a:r>
            <a:endParaRPr lang="zh-CN" altLang="en-US" dirty="0"/>
          </a:p>
        </p:txBody>
      </p:sp>
    </p:spTree>
    <p:extLst>
      <p:ext uri="{BB962C8B-B14F-4D97-AF65-F5344CB8AC3E}">
        <p14:creationId xmlns:p14="http://schemas.microsoft.com/office/powerpoint/2010/main" val="1310577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B21FE20-E85E-4CD0-91A6-B107966BEF51}"/>
                                            </p:graphicEl>
                                          </p:spTgt>
                                        </p:tgtEl>
                                        <p:attrNameLst>
                                          <p:attrName>style.visibility</p:attrName>
                                        </p:attrNameLst>
                                      </p:cBhvr>
                                      <p:to>
                                        <p:strVal val="visible"/>
                                      </p:to>
                                    </p:set>
                                    <p:animEffect transition="in" filter="fade">
                                      <p:cBhvr>
                                        <p:cTn id="17" dur="500"/>
                                        <p:tgtEl>
                                          <p:spTgt spid="4">
                                            <p:graphicEl>
                                              <a:dgm id="{8B21FE20-E85E-4CD0-91A6-B107966BEF5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67E2D559-6C74-442E-868F-56F3B70076F7}"/>
                                            </p:graphicEl>
                                          </p:spTgt>
                                        </p:tgtEl>
                                        <p:attrNameLst>
                                          <p:attrName>style.visibility</p:attrName>
                                        </p:attrNameLst>
                                      </p:cBhvr>
                                      <p:to>
                                        <p:strVal val="visible"/>
                                      </p:to>
                                    </p:set>
                                    <p:animEffect transition="in" filter="fade">
                                      <p:cBhvr>
                                        <p:cTn id="22" dur="500"/>
                                        <p:tgtEl>
                                          <p:spTgt spid="4">
                                            <p:graphicEl>
                                              <a:dgm id="{67E2D559-6C74-442E-868F-56F3B70076F7}"/>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6FC54FE7-8760-4E1A-A17A-D5DE10E09532}"/>
                                            </p:graphicEl>
                                          </p:spTgt>
                                        </p:tgtEl>
                                        <p:attrNameLst>
                                          <p:attrName>style.visibility</p:attrName>
                                        </p:attrNameLst>
                                      </p:cBhvr>
                                      <p:to>
                                        <p:strVal val="visible"/>
                                      </p:to>
                                    </p:set>
                                    <p:animEffect transition="in" filter="fade">
                                      <p:cBhvr>
                                        <p:cTn id="25" dur="500"/>
                                        <p:tgtEl>
                                          <p:spTgt spid="4">
                                            <p:graphicEl>
                                              <a:dgm id="{6FC54FE7-8760-4E1A-A17A-D5DE10E09532}"/>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graphicEl>
                                              <a:dgm id="{A656A4AA-9B49-4B82-87DD-228D0CE6C68C}"/>
                                            </p:graphicEl>
                                          </p:spTgt>
                                        </p:tgtEl>
                                        <p:attrNameLst>
                                          <p:attrName>style.visibility</p:attrName>
                                        </p:attrNameLst>
                                      </p:cBhvr>
                                      <p:to>
                                        <p:strVal val="visible"/>
                                      </p:to>
                                    </p:set>
                                    <p:animEffect transition="in" filter="fade">
                                      <p:cBhvr>
                                        <p:cTn id="30" dur="500"/>
                                        <p:tgtEl>
                                          <p:spTgt spid="4">
                                            <p:graphicEl>
                                              <a:dgm id="{A656A4AA-9B49-4B82-87DD-228D0CE6C68C}"/>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99332690-0D3A-470C-9857-E6B5B9D6811D}"/>
                                            </p:graphicEl>
                                          </p:spTgt>
                                        </p:tgtEl>
                                        <p:attrNameLst>
                                          <p:attrName>style.visibility</p:attrName>
                                        </p:attrNameLst>
                                      </p:cBhvr>
                                      <p:to>
                                        <p:strVal val="visible"/>
                                      </p:to>
                                    </p:set>
                                    <p:animEffect transition="in" filter="fade">
                                      <p:cBhvr>
                                        <p:cTn id="33" dur="500"/>
                                        <p:tgtEl>
                                          <p:spTgt spid="4">
                                            <p:graphicEl>
                                              <a:dgm id="{99332690-0D3A-470C-9857-E6B5B9D6811D}"/>
                                            </p:graphic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graphicEl>
                                              <a:dgm id="{4D6AD282-B22A-4F59-8653-C93861FAD439}"/>
                                            </p:graphicEl>
                                          </p:spTgt>
                                        </p:tgtEl>
                                        <p:attrNameLst>
                                          <p:attrName>style.visibility</p:attrName>
                                        </p:attrNameLst>
                                      </p:cBhvr>
                                      <p:to>
                                        <p:strVal val="visible"/>
                                      </p:to>
                                    </p:set>
                                    <p:animEffect transition="in" filter="fade">
                                      <p:cBhvr>
                                        <p:cTn id="46" dur="500"/>
                                        <p:tgtEl>
                                          <p:spTgt spid="4">
                                            <p:graphicEl>
                                              <a:dgm id="{4D6AD282-B22A-4F59-8653-C93861FAD439}"/>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5A4256B5-037D-4A18-BDDA-F3F6922F9817}"/>
                                            </p:graphicEl>
                                          </p:spTgt>
                                        </p:tgtEl>
                                        <p:attrNameLst>
                                          <p:attrName>style.visibility</p:attrName>
                                        </p:attrNameLst>
                                      </p:cBhvr>
                                      <p:to>
                                        <p:strVal val="visible"/>
                                      </p:to>
                                    </p:set>
                                    <p:animEffect transition="in" filter="fade">
                                      <p:cBhvr>
                                        <p:cTn id="49" dur="500"/>
                                        <p:tgtEl>
                                          <p:spTgt spid="4">
                                            <p:graphicEl>
                                              <a:dgm id="{5A4256B5-037D-4A18-BDDA-F3F6922F9817}"/>
                                            </p:graphic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graphicEl>
                                              <a:dgm id="{FD19BB1D-AC8E-4D41-97E7-46FC71F12830}"/>
                                            </p:graphicEl>
                                          </p:spTgt>
                                        </p:tgtEl>
                                        <p:attrNameLst>
                                          <p:attrName>style.visibility</p:attrName>
                                        </p:attrNameLst>
                                      </p:cBhvr>
                                      <p:to>
                                        <p:strVal val="visible"/>
                                      </p:to>
                                    </p:set>
                                    <p:animEffect transition="in" filter="fade">
                                      <p:cBhvr>
                                        <p:cTn id="58" dur="500"/>
                                        <p:tgtEl>
                                          <p:spTgt spid="4">
                                            <p:graphicEl>
                                              <a:dgm id="{FD19BB1D-AC8E-4D41-97E7-46FC71F12830}"/>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E9C7AE4F-4C79-49E9-8C6A-2651B4903944}"/>
                                            </p:graphicEl>
                                          </p:spTgt>
                                        </p:tgtEl>
                                        <p:attrNameLst>
                                          <p:attrName>style.visibility</p:attrName>
                                        </p:attrNameLst>
                                      </p:cBhvr>
                                      <p:to>
                                        <p:strVal val="visible"/>
                                      </p:to>
                                    </p:set>
                                    <p:animEffect transition="in" filter="fade">
                                      <p:cBhvr>
                                        <p:cTn id="61" dur="500"/>
                                        <p:tgtEl>
                                          <p:spTgt spid="4">
                                            <p:graphicEl>
                                              <a:dgm id="{E9C7AE4F-4C79-49E9-8C6A-2651B4903944}"/>
                                            </p:graphicEl>
                                          </p:spTgt>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graphicEl>
                                              <a:dgm id="{200ED324-CA87-4A57-A850-A8B421A1B371}"/>
                                            </p:graphicEl>
                                          </p:spTgt>
                                        </p:tgtEl>
                                        <p:attrNameLst>
                                          <p:attrName>style.visibility</p:attrName>
                                        </p:attrNameLst>
                                      </p:cBhvr>
                                      <p:to>
                                        <p:strVal val="visible"/>
                                      </p:to>
                                    </p:set>
                                    <p:animEffect transition="in" filter="fade">
                                      <p:cBhvr>
                                        <p:cTn id="70" dur="500"/>
                                        <p:tgtEl>
                                          <p:spTgt spid="4">
                                            <p:graphicEl>
                                              <a:dgm id="{200ED324-CA87-4A57-A850-A8B421A1B371}"/>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
                                            <p:graphicEl>
                                              <a:dgm id="{3BFED9B1-C028-4D0B-BA18-8D861EA4C01F}"/>
                                            </p:graphicEl>
                                          </p:spTgt>
                                        </p:tgtEl>
                                        <p:attrNameLst>
                                          <p:attrName>style.visibility</p:attrName>
                                        </p:attrNameLst>
                                      </p:cBhvr>
                                      <p:to>
                                        <p:strVal val="visible"/>
                                      </p:to>
                                    </p:set>
                                    <p:animEffect transition="in" filter="fade">
                                      <p:cBhvr>
                                        <p:cTn id="73" dur="500"/>
                                        <p:tgtEl>
                                          <p:spTgt spid="4">
                                            <p:graphicEl>
                                              <a:dgm id="{3BFED9B1-C028-4D0B-BA18-8D861EA4C01F}"/>
                                            </p:graphicEl>
                                          </p:spTgt>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pic>
        <p:nvPicPr>
          <p:cNvPr id="13" name="图片 12"/>
          <p:cNvPicPr>
            <a:picLocks noChangeAspect="1"/>
          </p:cNvPicPr>
          <p:nvPr/>
        </p:nvPicPr>
        <p:blipFill>
          <a:blip r:embed="rId3"/>
          <a:stretch>
            <a:fillRect/>
          </a:stretch>
        </p:blipFill>
        <p:spPr>
          <a:xfrm>
            <a:off x="6384032" y="4473376"/>
            <a:ext cx="5287877" cy="2340000"/>
          </a:xfrm>
          <a:prstGeom prst="rect">
            <a:avLst/>
          </a:prstGeom>
        </p:spPr>
      </p:pic>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1.2 HTM</a:t>
            </a:r>
            <a:r>
              <a:rPr lang="zh-CN" altLang="en-US" sz="2000" b="1" dirty="0" smtClean="0"/>
              <a:t>测试数据</a:t>
            </a:r>
            <a:endParaRPr lang="en-US" altLang="zh-CN" sz="2000" b="1" dirty="0" smtClean="0"/>
          </a:p>
          <a:p>
            <a:r>
              <a:rPr lang="zh-CN" altLang="en-US" sz="1400" dirty="0"/>
              <a:t>征兆早于事故</a:t>
            </a:r>
            <a:endParaRPr lang="en-US" altLang="zh-CN" sz="1400" dirty="0"/>
          </a:p>
        </p:txBody>
      </p:sp>
      <p:grpSp>
        <p:nvGrpSpPr>
          <p:cNvPr id="12" name="组合 11"/>
          <p:cNvGrpSpPr/>
          <p:nvPr/>
        </p:nvGrpSpPr>
        <p:grpSpPr>
          <a:xfrm>
            <a:off x="2567080" y="3454653"/>
            <a:ext cx="5009267" cy="369332"/>
            <a:chOff x="2207568" y="5275998"/>
            <a:chExt cx="5009267" cy="369332"/>
          </a:xfrm>
        </p:grpSpPr>
        <p:sp>
          <p:nvSpPr>
            <p:cNvPr id="4" name="矩形 3"/>
            <p:cNvSpPr/>
            <p:nvPr/>
          </p:nvSpPr>
          <p:spPr>
            <a:xfrm>
              <a:off x="2207568"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5" name="矩形 4"/>
            <p:cNvSpPr/>
            <p:nvPr/>
          </p:nvSpPr>
          <p:spPr>
            <a:xfrm>
              <a:off x="7032104" y="5275998"/>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cxnSp>
        <p:nvCxnSpPr>
          <p:cNvPr id="9" name="直接连接符 8"/>
          <p:cNvCxnSpPr/>
          <p:nvPr/>
        </p:nvCxnSpPr>
        <p:spPr>
          <a:xfrm>
            <a:off x="7536160"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680176"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824192"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048328"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064552" y="4277562"/>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4"/>
          <a:srcRect t="18018"/>
          <a:stretch/>
        </p:blipFill>
        <p:spPr>
          <a:xfrm>
            <a:off x="974755" y="4406137"/>
            <a:ext cx="4507887" cy="2204328"/>
          </a:xfrm>
          <a:prstGeom prst="rect">
            <a:avLst/>
          </a:prstGeom>
        </p:spPr>
      </p:pic>
      <p:pic>
        <p:nvPicPr>
          <p:cNvPr id="11" name="图片 10"/>
          <p:cNvPicPr>
            <a:picLocks noChangeAspect="1"/>
          </p:cNvPicPr>
          <p:nvPr/>
        </p:nvPicPr>
        <p:blipFill>
          <a:blip r:embed="rId5"/>
          <a:stretch>
            <a:fillRect/>
          </a:stretch>
        </p:blipFill>
        <p:spPr>
          <a:xfrm>
            <a:off x="6384032" y="2133376"/>
            <a:ext cx="5287877" cy="2340000"/>
          </a:xfrm>
          <a:prstGeom prst="rect">
            <a:avLst/>
          </a:prstGeom>
        </p:spPr>
      </p:pic>
      <p:pic>
        <p:nvPicPr>
          <p:cNvPr id="39" name="图片 38"/>
          <p:cNvPicPr>
            <a:picLocks noChangeAspect="1"/>
          </p:cNvPicPr>
          <p:nvPr/>
        </p:nvPicPr>
        <p:blipFill>
          <a:blip r:embed="rId6"/>
          <a:stretch>
            <a:fillRect/>
          </a:stretch>
        </p:blipFill>
        <p:spPr>
          <a:xfrm>
            <a:off x="974754" y="2815799"/>
            <a:ext cx="4507887" cy="1114788"/>
          </a:xfrm>
          <a:prstGeom prst="rect">
            <a:avLst/>
          </a:prstGeom>
        </p:spPr>
      </p:pic>
      <p:cxnSp>
        <p:nvCxnSpPr>
          <p:cNvPr id="41" name="直接连接符 40"/>
          <p:cNvCxnSpPr/>
          <p:nvPr/>
        </p:nvCxnSpPr>
        <p:spPr>
          <a:xfrm>
            <a:off x="11185200" y="2446541"/>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1268000" y="2446541"/>
            <a:ext cx="0" cy="2016224"/>
          </a:xfrm>
          <a:prstGeom prst="line">
            <a:avLst/>
          </a:prstGeom>
          <a:ln w="38100">
            <a:solidFill>
              <a:srgbClr val="FF0000"/>
            </a:solidFill>
            <a:prstDash val="dashDot"/>
          </a:ln>
        </p:spPr>
        <p:style>
          <a:lnRef idx="1">
            <a:schemeClr val="accent1"/>
          </a:lnRef>
          <a:fillRef idx="0">
            <a:schemeClr val="accent1"/>
          </a:fillRef>
          <a:effectRef idx="0">
            <a:schemeClr val="accent1"/>
          </a:effectRef>
          <a:fontRef idx="minor">
            <a:schemeClr val="tx1"/>
          </a:fontRef>
        </p:style>
      </p:cxnSp>
      <p:graphicFrame>
        <p:nvGraphicFramePr>
          <p:cNvPr id="43" name="图示 42"/>
          <p:cNvGraphicFramePr/>
          <p:nvPr>
            <p:extLst/>
          </p:nvPr>
        </p:nvGraphicFramePr>
        <p:xfrm>
          <a:off x="2783632" y="1227650"/>
          <a:ext cx="9368464" cy="10081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4865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1.2 HTM</a:t>
            </a:r>
            <a:r>
              <a:rPr lang="zh-CN" altLang="en-US" sz="2000" b="1" dirty="0" smtClean="0"/>
              <a:t>测试数据</a:t>
            </a:r>
            <a:endParaRPr lang="en-US" altLang="zh-CN" sz="2000" b="1" dirty="0" smtClean="0"/>
          </a:p>
          <a:p>
            <a:r>
              <a:rPr lang="en-US" altLang="zh-CN" sz="1400" dirty="0" smtClean="0"/>
              <a:t>WZ11-2E-14dSa</a:t>
            </a:r>
            <a:r>
              <a:rPr lang="zh-CN" altLang="en-US" sz="1400" dirty="0" smtClean="0"/>
              <a:t>交叉验证</a:t>
            </a:r>
            <a:endParaRPr lang="en-US" altLang="zh-CN" sz="1400" dirty="0"/>
          </a:p>
        </p:txBody>
      </p:sp>
      <p:grpSp>
        <p:nvGrpSpPr>
          <p:cNvPr id="50" name="组合 49"/>
          <p:cNvGrpSpPr/>
          <p:nvPr/>
        </p:nvGrpSpPr>
        <p:grpSpPr>
          <a:xfrm>
            <a:off x="96000" y="1234435"/>
            <a:ext cx="12000000" cy="5400000"/>
            <a:chOff x="3169914" y="1234435"/>
            <a:chExt cx="12000000" cy="5400000"/>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914" y="1234435"/>
              <a:ext cx="2400000" cy="1800000"/>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9914" y="1234435"/>
              <a:ext cx="2400000" cy="1800000"/>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9914" y="1234435"/>
              <a:ext cx="2400000" cy="1800000"/>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9914" y="1234435"/>
              <a:ext cx="2400000" cy="1800000"/>
            </a:xfrm>
            <a:prstGeom prst="rect">
              <a:avLst/>
            </a:prstGeom>
          </p:spPr>
        </p:pic>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69914" y="1234435"/>
              <a:ext cx="2400000" cy="1800000"/>
            </a:xfrm>
            <a:prstGeom prst="rect">
              <a:avLst/>
            </a:prstGeom>
          </p:spPr>
        </p:pic>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9914" y="3034435"/>
              <a:ext cx="2400000" cy="1800000"/>
            </a:xfrm>
            <a:prstGeom prst="rect">
              <a:avLst/>
            </a:prstGeom>
          </p:spPr>
        </p:pic>
        <p:pic>
          <p:nvPicPr>
            <p:cNvPr id="36" name="图片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9914" y="3034435"/>
              <a:ext cx="2400000" cy="1800000"/>
            </a:xfrm>
            <a:prstGeom prst="rect">
              <a:avLst/>
            </a:prstGeom>
          </p:spPr>
        </p:pic>
        <p:pic>
          <p:nvPicPr>
            <p:cNvPr id="39" name="图片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69914" y="3034435"/>
              <a:ext cx="2400000" cy="1800000"/>
            </a:xfrm>
            <a:prstGeom prst="rect">
              <a:avLst/>
            </a:prstGeom>
          </p:spPr>
        </p:pic>
        <p:pic>
          <p:nvPicPr>
            <p:cNvPr id="40" name="图片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69914" y="3034435"/>
              <a:ext cx="2400000" cy="1800000"/>
            </a:xfrm>
            <a:prstGeom prst="rect">
              <a:avLst/>
            </a:prstGeom>
          </p:spPr>
        </p:pic>
        <p:pic>
          <p:nvPicPr>
            <p:cNvPr id="41" name="图片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769914" y="3034435"/>
              <a:ext cx="2400000" cy="1800000"/>
            </a:xfrm>
            <a:prstGeom prst="rect">
              <a:avLst/>
            </a:prstGeom>
          </p:spPr>
        </p:pic>
        <p:pic>
          <p:nvPicPr>
            <p:cNvPr id="42" name="图片 4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9914" y="4834435"/>
              <a:ext cx="2400000" cy="1800000"/>
            </a:xfrm>
            <a:prstGeom prst="rect">
              <a:avLst/>
            </a:prstGeom>
          </p:spPr>
        </p:pic>
        <p:pic>
          <p:nvPicPr>
            <p:cNvPr id="43" name="图片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69914" y="4834435"/>
              <a:ext cx="2400000" cy="1800000"/>
            </a:xfrm>
            <a:prstGeom prst="rect">
              <a:avLst/>
            </a:prstGeom>
          </p:spPr>
        </p:pic>
        <p:pic>
          <p:nvPicPr>
            <p:cNvPr id="49" name="图片 4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69914" y="4834435"/>
              <a:ext cx="2400000" cy="1800000"/>
            </a:xfrm>
            <a:prstGeom prst="rect">
              <a:avLst/>
            </a:prstGeom>
          </p:spPr>
        </p:pic>
      </p:grpSp>
    </p:spTree>
    <p:extLst>
      <p:ext uri="{BB962C8B-B14F-4D97-AF65-F5344CB8AC3E}">
        <p14:creationId xmlns:p14="http://schemas.microsoft.com/office/powerpoint/2010/main" val="1021815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1.2 HTM</a:t>
            </a:r>
            <a:r>
              <a:rPr lang="zh-CN" altLang="en-US" sz="2000" b="1" dirty="0" smtClean="0"/>
              <a:t>测试数据</a:t>
            </a:r>
            <a:endParaRPr lang="en-US" altLang="zh-CN" sz="2000" b="1" dirty="0" smtClean="0"/>
          </a:p>
          <a:p>
            <a:r>
              <a:rPr lang="en-US" altLang="zh-CN" sz="1400" dirty="0" smtClean="0"/>
              <a:t>WZ11-2E-14dSa</a:t>
            </a:r>
            <a:r>
              <a:rPr lang="zh-CN" altLang="en-US" sz="1400" dirty="0" smtClean="0"/>
              <a:t>交叉验证</a:t>
            </a:r>
            <a:endParaRPr lang="en-US" altLang="zh-CN" sz="1400" dirty="0"/>
          </a:p>
        </p:txBody>
      </p:sp>
      <p:pic>
        <p:nvPicPr>
          <p:cNvPr id="5" name="图片 4"/>
          <p:cNvPicPr>
            <a:picLocks noChangeAspect="1"/>
          </p:cNvPicPr>
          <p:nvPr/>
        </p:nvPicPr>
        <p:blipFill>
          <a:blip r:embed="rId3"/>
          <a:stretch>
            <a:fillRect/>
          </a:stretch>
        </p:blipFill>
        <p:spPr>
          <a:xfrm>
            <a:off x="983432" y="2852936"/>
            <a:ext cx="10401422" cy="3746087"/>
          </a:xfrm>
          <a:prstGeom prst="rect">
            <a:avLst/>
          </a:prstGeom>
        </p:spPr>
      </p:pic>
    </p:spTree>
    <p:extLst>
      <p:ext uri="{BB962C8B-B14F-4D97-AF65-F5344CB8AC3E}">
        <p14:creationId xmlns:p14="http://schemas.microsoft.com/office/powerpoint/2010/main" val="2169426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1197840" cy="4525963"/>
          </a:xfrm>
        </p:spPr>
        <p:txBody>
          <a:bodyPr/>
          <a:lstStyle/>
          <a:p>
            <a:pPr marL="0" indent="0">
              <a:buNone/>
            </a:pPr>
            <a:r>
              <a:rPr lang="en-US" altLang="zh-CN" sz="2000" b="1" dirty="0" smtClean="0"/>
              <a:t>1.2 HTM</a:t>
            </a:r>
            <a:r>
              <a:rPr lang="zh-CN" altLang="en-US" sz="2000" b="1" dirty="0" smtClean="0"/>
              <a:t>测试数据</a:t>
            </a:r>
            <a:endParaRPr lang="en-US" altLang="zh-CN" sz="2000" b="1" dirty="0" smtClean="0"/>
          </a:p>
          <a:p>
            <a:r>
              <a:rPr lang="en-US" altLang="zh-CN" sz="1400" dirty="0" smtClean="0"/>
              <a:t>WZ11-2E-14dSa</a:t>
            </a:r>
            <a:r>
              <a:rPr lang="zh-CN" altLang="en-US" sz="1400" dirty="0" smtClean="0"/>
              <a:t>交叉验证</a:t>
            </a:r>
            <a:endParaRPr lang="en-US" altLang="zh-CN" sz="1400" dirty="0"/>
          </a:p>
        </p:txBody>
      </p:sp>
      <p:grpSp>
        <p:nvGrpSpPr>
          <p:cNvPr id="14" name="组合 13"/>
          <p:cNvGrpSpPr/>
          <p:nvPr/>
        </p:nvGrpSpPr>
        <p:grpSpPr>
          <a:xfrm>
            <a:off x="1296000" y="2780928"/>
            <a:ext cx="9600000" cy="1800000"/>
            <a:chOff x="343926" y="2780928"/>
            <a:chExt cx="9600000" cy="1800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926" y="2780928"/>
              <a:ext cx="2400000" cy="180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926" y="2780928"/>
              <a:ext cx="2400000" cy="180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3926" y="2780928"/>
              <a:ext cx="2400000" cy="1800000"/>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3926" y="2780928"/>
              <a:ext cx="2400000" cy="1800000"/>
            </a:xfrm>
            <a:prstGeom prst="rect">
              <a:avLst/>
            </a:prstGeom>
          </p:spPr>
        </p:pic>
      </p:gr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6000" y="4580928"/>
            <a:ext cx="2400000" cy="1800000"/>
          </a:xfrm>
          <a:prstGeom prst="rect">
            <a:avLst/>
          </a:prstGeom>
        </p:spPr>
      </p:pic>
      <p:sp>
        <p:nvSpPr>
          <p:cNvPr id="20" name="矩形 19"/>
          <p:cNvSpPr/>
          <p:nvPr/>
        </p:nvSpPr>
        <p:spPr>
          <a:xfrm>
            <a:off x="1901927" y="2485048"/>
            <a:ext cx="118814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DF1-1-P4H</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5" name="矩形 24"/>
          <p:cNvSpPr/>
          <p:nvPr/>
        </p:nvSpPr>
        <p:spPr>
          <a:xfrm>
            <a:off x="4243418" y="2485048"/>
            <a:ext cx="130516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DF1-1-P10H</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6" name="矩形 25"/>
          <p:cNvSpPr/>
          <p:nvPr/>
        </p:nvSpPr>
        <p:spPr>
          <a:xfrm>
            <a:off x="6637855" y="2481650"/>
            <a:ext cx="130516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DF1-1-P11H</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矩形 26"/>
          <p:cNvSpPr/>
          <p:nvPr/>
        </p:nvSpPr>
        <p:spPr>
          <a:xfrm>
            <a:off x="8859072" y="2481650"/>
            <a:ext cx="167385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WZ11-2E-14dSa</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43" name="组合 42"/>
          <p:cNvGrpSpPr/>
          <p:nvPr/>
        </p:nvGrpSpPr>
        <p:grpSpPr>
          <a:xfrm>
            <a:off x="2736000" y="3284984"/>
            <a:ext cx="7968512" cy="2160200"/>
            <a:chOff x="2736000" y="3284984"/>
            <a:chExt cx="7968512" cy="2160200"/>
          </a:xfrm>
        </p:grpSpPr>
        <p:cxnSp>
          <p:nvCxnSpPr>
            <p:cNvPr id="28" name="直接连接符 27"/>
            <p:cNvCxnSpPr/>
            <p:nvPr/>
          </p:nvCxnSpPr>
          <p:spPr>
            <a:xfrm>
              <a:off x="8245448"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316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940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9148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528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7360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8188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27648"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9448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9124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105321"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132000"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090073" y="50851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0656000"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704512" y="3284984"/>
              <a:ext cx="0" cy="36000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6012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 1. </a:t>
            </a:r>
            <a:r>
              <a:rPr lang="zh-CN" altLang="en-US" dirty="0" smtClean="0"/>
              <a:t>钻井事故预警</a:t>
            </a:r>
            <a:endParaRPr lang="zh-CN" altLang="en-US" dirty="0"/>
          </a:p>
        </p:txBody>
      </p:sp>
      <p:sp>
        <p:nvSpPr>
          <p:cNvPr id="3" name="内容占位符 2"/>
          <p:cNvSpPr>
            <a:spLocks noGrp="1"/>
          </p:cNvSpPr>
          <p:nvPr>
            <p:ph idx="1"/>
          </p:nvPr>
        </p:nvSpPr>
        <p:spPr>
          <a:xfrm>
            <a:off x="658800" y="1569600"/>
            <a:ext cx="10858500" cy="4525963"/>
          </a:xfrm>
        </p:spPr>
        <p:txBody>
          <a:bodyPr/>
          <a:lstStyle/>
          <a:p>
            <a:pPr marL="0" indent="0">
              <a:buNone/>
            </a:pPr>
            <a:r>
              <a:rPr lang="en-US" altLang="zh-CN" sz="2000" b="1" dirty="0" smtClean="0"/>
              <a:t>1.3 </a:t>
            </a:r>
            <a:r>
              <a:rPr lang="zh-CN" altLang="en-US" sz="2000" b="1" dirty="0" smtClean="0"/>
              <a:t>实验结论</a:t>
            </a:r>
            <a:endParaRPr lang="en-US" altLang="zh-CN" dirty="0" smtClean="0"/>
          </a:p>
          <a:p>
            <a:pPr marL="342900" indent="-342900">
              <a:buFont typeface="+mj-lt"/>
              <a:buAutoNum type="arabicPeriod"/>
            </a:pPr>
            <a:r>
              <a:rPr lang="en-US" altLang="zh-CN" sz="1600" dirty="0"/>
              <a:t>STL </a:t>
            </a:r>
            <a:r>
              <a:rPr lang="zh-CN" altLang="en-US" sz="1600" dirty="0"/>
              <a:t>时序分解</a:t>
            </a:r>
            <a:r>
              <a:rPr lang="zh-CN" altLang="en-US" sz="1600" dirty="0" smtClean="0"/>
              <a:t>算法可</a:t>
            </a:r>
            <a:r>
              <a:rPr lang="zh-CN" altLang="en-US" sz="1600" b="1" dirty="0">
                <a:solidFill>
                  <a:srgbClr val="FF0000"/>
                </a:solidFill>
              </a:rPr>
              <a:t>有效剔除虚</a:t>
            </a:r>
            <a:r>
              <a:rPr lang="zh-CN" altLang="en-US" sz="1600" b="1" dirty="0" smtClean="0">
                <a:solidFill>
                  <a:srgbClr val="FF0000"/>
                </a:solidFill>
              </a:rPr>
              <a:t>警</a:t>
            </a:r>
            <a:endParaRPr lang="en-US" altLang="zh-CN" sz="1600" b="1" dirty="0" smtClean="0">
              <a:solidFill>
                <a:srgbClr val="FF0000"/>
              </a:solidFill>
            </a:endParaRPr>
          </a:p>
          <a:p>
            <a:pPr marL="342900" lvl="0" indent="-342900">
              <a:buFont typeface="+mj-lt"/>
              <a:buAutoNum type="arabicPeriod"/>
            </a:pPr>
            <a:r>
              <a:rPr lang="zh-CN" altLang="en-US" sz="1600" dirty="0" smtClean="0"/>
              <a:t>通过井间交叉验证，</a:t>
            </a:r>
            <a:r>
              <a:rPr lang="en-US" altLang="zh-CN" sz="1600" dirty="0" smtClean="0"/>
              <a:t>HTM</a:t>
            </a:r>
            <a:r>
              <a:rPr lang="zh-CN" altLang="en-US" sz="1600" dirty="0" smtClean="0"/>
              <a:t>算法</a:t>
            </a:r>
            <a:r>
              <a:rPr lang="zh-CN" altLang="en-US" sz="1600" b="1" dirty="0" smtClean="0">
                <a:solidFill>
                  <a:srgbClr val="FF0000"/>
                </a:solidFill>
              </a:rPr>
              <a:t>鲁棒性较高</a:t>
            </a:r>
            <a:r>
              <a:rPr lang="zh-CN" altLang="en-US" sz="1600" dirty="0" smtClean="0"/>
              <a:t>（</a:t>
            </a:r>
            <a:r>
              <a:rPr lang="en-US" altLang="zh-CN" sz="1600" dirty="0" smtClean="0"/>
              <a:t>DF1-1-P11H</a:t>
            </a:r>
            <a:r>
              <a:rPr lang="en-US" altLang="zh-CN" sz="1600" dirty="0" smtClean="0">
                <a:sym typeface="Wingdings" panose="05000000000000000000" pitchFamily="2" charset="2"/>
              </a:rPr>
              <a:t>DF1-1-P4H</a:t>
            </a:r>
            <a:r>
              <a:rPr lang="zh-CN" altLang="en-US" sz="1600" dirty="0" smtClean="0">
                <a:sym typeface="Wingdings" panose="05000000000000000000" pitchFamily="2" charset="2"/>
              </a:rPr>
              <a:t>、</a:t>
            </a:r>
            <a:r>
              <a:rPr lang="en-US" altLang="zh-CN" sz="1600" dirty="0" smtClean="0"/>
              <a:t>DF1-1-P10H</a:t>
            </a:r>
            <a:r>
              <a:rPr lang="zh-CN" altLang="en-US" sz="1600" dirty="0" smtClean="0"/>
              <a:t>、</a:t>
            </a:r>
            <a:r>
              <a:rPr lang="en-US" altLang="zh-CN" sz="1600" dirty="0"/>
              <a:t>WZ11-2E-14dSa</a:t>
            </a:r>
            <a:r>
              <a:rPr lang="zh-CN" altLang="en-US" sz="1600" dirty="0" smtClean="0"/>
              <a:t>）</a:t>
            </a:r>
            <a:endParaRPr lang="en-US" altLang="zh-CN" sz="1600" dirty="0" smtClean="0"/>
          </a:p>
          <a:p>
            <a:pPr marL="342900" indent="-342900">
              <a:buFont typeface="+mj-lt"/>
              <a:buAutoNum type="arabicPeriod"/>
            </a:pPr>
            <a:r>
              <a:rPr lang="zh-CN" altLang="en-US" sz="1600" dirty="0" smtClean="0"/>
              <a:t>参数变化主要有</a:t>
            </a:r>
            <a:r>
              <a:rPr lang="zh-CN" altLang="en-US" sz="1600" b="1" dirty="0" smtClean="0">
                <a:solidFill>
                  <a:srgbClr val="FF0000"/>
                </a:solidFill>
              </a:rPr>
              <a:t>五种</a:t>
            </a:r>
            <a:r>
              <a:rPr lang="zh-CN" altLang="en-US" sz="1600" dirty="0" smtClean="0"/>
              <a:t>典型类型</a:t>
            </a:r>
            <a:r>
              <a:rPr lang="en-US" altLang="zh-CN" sz="1600" dirty="0" smtClean="0"/>
              <a:t>——</a:t>
            </a:r>
            <a:r>
              <a:rPr lang="zh-CN" altLang="en-US" sz="1600" b="1" dirty="0" smtClean="0">
                <a:solidFill>
                  <a:srgbClr val="00B050"/>
                </a:solidFill>
              </a:rPr>
              <a:t>事故征兆</a:t>
            </a:r>
            <a:r>
              <a:rPr lang="zh-CN" altLang="en-US" sz="1600" dirty="0" smtClean="0"/>
              <a:t>、</a:t>
            </a:r>
            <a:r>
              <a:rPr lang="zh-CN" altLang="en-US" sz="1600" b="1" dirty="0" smtClean="0">
                <a:solidFill>
                  <a:srgbClr val="FFC000"/>
                </a:solidFill>
              </a:rPr>
              <a:t>辅助参考</a:t>
            </a:r>
            <a:endParaRPr lang="en-US" altLang="zh-CN" sz="1600" b="1" dirty="0" smtClean="0">
              <a:solidFill>
                <a:srgbClr val="FFC000"/>
              </a:solidFill>
            </a:endParaRPr>
          </a:p>
        </p:txBody>
      </p:sp>
      <p:sp>
        <p:nvSpPr>
          <p:cNvPr id="16" name="矩形 15"/>
          <p:cNvSpPr/>
          <p:nvPr/>
        </p:nvSpPr>
        <p:spPr>
          <a:xfrm>
            <a:off x="839416" y="5072117"/>
            <a:ext cx="7096815" cy="87716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脏数据引入了费时费力的人工操作：</a:t>
            </a:r>
            <a:endParaRPr kumimoji="0" lang="en-US" altLang="zh-CN" sz="1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当前标注仅给出了</a:t>
            </a:r>
            <a:r>
              <a:rPr kumimoji="0" lang="zh-CN" altLang="en-US" sz="16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粗略</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的</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事故区间</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，需要</a:t>
            </a:r>
            <a:r>
              <a:rPr kumimoji="0" lang="zh-CN" altLang="en-US" sz="16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人工二次细化</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事故对应的时间段</a:t>
            </a:r>
            <a:endPar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p:cNvGrpSpPr>
            <a:grpSpLocks noChangeAspect="1"/>
          </p:cNvGrpSpPr>
          <p:nvPr/>
        </p:nvGrpSpPr>
        <p:grpSpPr>
          <a:xfrm>
            <a:off x="1249260" y="3368738"/>
            <a:ext cx="7583044" cy="1788454"/>
            <a:chOff x="1249260" y="2870994"/>
            <a:chExt cx="9693480" cy="2286198"/>
          </a:xfrm>
        </p:grpSpPr>
        <p:pic>
          <p:nvPicPr>
            <p:cNvPr id="5" name="图片 4"/>
            <p:cNvPicPr>
              <a:picLocks noChangeAspect="1"/>
            </p:cNvPicPr>
            <p:nvPr/>
          </p:nvPicPr>
          <p:blipFill>
            <a:blip r:embed="rId2"/>
            <a:stretch>
              <a:fillRect/>
            </a:stretch>
          </p:blipFill>
          <p:spPr>
            <a:xfrm>
              <a:off x="1249260" y="2870994"/>
              <a:ext cx="9693480" cy="2286198"/>
            </a:xfrm>
            <a:prstGeom prst="rect">
              <a:avLst/>
            </a:prstGeom>
          </p:spPr>
        </p:pic>
        <p:sp>
          <p:nvSpPr>
            <p:cNvPr id="4" name="矩形 3"/>
            <p:cNvSpPr/>
            <p:nvPr/>
          </p:nvSpPr>
          <p:spPr>
            <a:xfrm>
              <a:off x="2711624" y="3015010"/>
              <a:ext cx="7632848"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2063552" y="3953726"/>
              <a:ext cx="7128792" cy="3600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p:cNvSpPr/>
            <p:nvPr/>
          </p:nvSpPr>
          <p:spPr>
            <a:xfrm>
              <a:off x="4365300" y="3497734"/>
              <a:ext cx="2882828"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矩形 8"/>
            <p:cNvSpPr/>
            <p:nvPr/>
          </p:nvSpPr>
          <p:spPr>
            <a:xfrm>
              <a:off x="2063552" y="4407987"/>
              <a:ext cx="3960440" cy="3600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949202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8526145" y="3313430"/>
            <a:ext cx="3261995" cy="2760345"/>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5530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第三组实验特征参数选取：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mfia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排量</a:t>
            </a:r>
            <a:r>
              <a:rPr kumimoji="0" lang="en-US" altLang="zh-CN"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未使用归一化，采用增加迭代次数（</a:t>
            </a:r>
            <a:r>
              <a:rPr kumimoji="0" lang="en-US" altLang="zh-CN"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25&lt;35(</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默认），</a:t>
            </a:r>
            <a:r>
              <a:rPr kumimoji="0" lang="zh-CN" altLang="en-US" sz="1200" b="1"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收敛效果较上次增加</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sym typeface="+mn-ea"/>
              </a:rPr>
              <a:t>，下一步继续增加迭代次数</a:t>
            </a:r>
          </a:p>
        </p:txBody>
      </p:sp>
      <p:grpSp>
        <p:nvGrpSpPr>
          <p:cNvPr id="25" name="组合 24"/>
          <p:cNvGrpSpPr/>
          <p:nvPr/>
        </p:nvGrpSpPr>
        <p:grpSpPr>
          <a:xfrm>
            <a:off x="4325620" y="3439160"/>
            <a:ext cx="7397750" cy="3310890"/>
            <a:chOff x="6993" y="5386"/>
            <a:chExt cx="11650" cy="5214"/>
          </a:xfrm>
        </p:grpSpPr>
        <p:grpSp>
          <p:nvGrpSpPr>
            <p:cNvPr id="23" name="组合 22"/>
            <p:cNvGrpSpPr/>
            <p:nvPr/>
          </p:nvGrpSpPr>
          <p:grpSpPr>
            <a:xfrm>
              <a:off x="6993" y="5386"/>
              <a:ext cx="11650" cy="5214"/>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mfia-test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15926" y="5792"/>
              <a:ext cx="2306" cy="8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5</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小时内</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产生</a:t>
              </a: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5</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次</a:t>
              </a:r>
            </a:p>
          </p:txBody>
        </p:sp>
      </p:grpSp>
      <p:pic>
        <p:nvPicPr>
          <p:cNvPr id="2" name="图片 1"/>
          <p:cNvPicPr>
            <a:picLocks noChangeAspect="1"/>
          </p:cNvPicPr>
          <p:nvPr/>
        </p:nvPicPr>
        <p:blipFill>
          <a:blip r:embed="rId3"/>
          <a:stretch>
            <a:fillRect/>
          </a:stretch>
        </p:blipFill>
        <p:spPr>
          <a:xfrm>
            <a:off x="238125" y="3439160"/>
            <a:ext cx="3240405" cy="2160270"/>
          </a:xfrm>
          <a:prstGeom prst="rect">
            <a:avLst/>
          </a:prstGeom>
        </p:spPr>
      </p:pic>
      <p:pic>
        <p:nvPicPr>
          <p:cNvPr id="15" name="图片 14"/>
          <p:cNvPicPr>
            <a:picLocks noChangeAspect="1"/>
          </p:cNvPicPr>
          <p:nvPr/>
        </p:nvPicPr>
        <p:blipFill>
          <a:blip r:embed="rId4"/>
          <a:stretch>
            <a:fillRect/>
          </a:stretch>
        </p:blipFill>
        <p:spPr>
          <a:xfrm>
            <a:off x="3939540" y="2998470"/>
            <a:ext cx="4312920" cy="3506470"/>
          </a:xfrm>
          <a:prstGeom prst="rect">
            <a:avLst/>
          </a:prstGeom>
        </p:spPr>
      </p:pic>
    </p:spTree>
    <p:extLst>
      <p:ext uri="{BB962C8B-B14F-4D97-AF65-F5344CB8AC3E}">
        <p14:creationId xmlns:p14="http://schemas.microsoft.com/office/powerpoint/2010/main" val="213567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下一步计划</a:t>
            </a:r>
          </a:p>
        </p:txBody>
      </p:sp>
      <p:sp>
        <p:nvSpPr>
          <p:cNvPr id="3" name="内容占位符 2"/>
          <p:cNvSpPr>
            <a:spLocks noGrp="1"/>
          </p:cNvSpPr>
          <p:nvPr>
            <p:ph idx="1"/>
          </p:nvPr>
        </p:nvSpPr>
        <p:spPr>
          <a:xfrm>
            <a:off x="658800" y="1569600"/>
            <a:ext cx="10860100" cy="4525963"/>
          </a:xfrm>
        </p:spPr>
        <p:txBody>
          <a:bodyPr>
            <a:normAutofit/>
          </a:bodyPr>
          <a:lstStyle/>
          <a:p>
            <a:pPr marL="342900" indent="-342900">
              <a:buFont typeface="+mj-lt"/>
              <a:buAutoNum type="arabicPeriod"/>
            </a:pPr>
            <a:r>
              <a:rPr lang="zh-CN" altLang="en-US" dirty="0" smtClean="0"/>
              <a:t>异常预警：</a:t>
            </a:r>
            <a:r>
              <a:rPr lang="zh-CN" altLang="en-US" dirty="0"/>
              <a:t>对比</a:t>
            </a:r>
            <a:r>
              <a:rPr lang="zh-CN" altLang="en-US" dirty="0" smtClean="0"/>
              <a:t>分析各类事故预警相关因子的典型特征，</a:t>
            </a:r>
            <a:r>
              <a:rPr lang="zh-CN" altLang="en-US" dirty="0"/>
              <a:t>利用</a:t>
            </a:r>
            <a:r>
              <a:rPr lang="en-US" altLang="zh-CN" dirty="0"/>
              <a:t>HTM</a:t>
            </a:r>
            <a:r>
              <a:rPr lang="zh-CN" altLang="en-US" dirty="0" smtClean="0"/>
              <a:t>进行</a:t>
            </a:r>
            <a:r>
              <a:rPr lang="zh-CN" altLang="en-US" dirty="0"/>
              <a:t>钻井</a:t>
            </a:r>
            <a:r>
              <a:rPr lang="zh-CN" altLang="en-US" dirty="0" smtClean="0"/>
              <a:t>预警。</a:t>
            </a:r>
            <a:endParaRPr lang="en-US" altLang="zh-CN" dirty="0" smtClean="0"/>
          </a:p>
        </p:txBody>
      </p:sp>
    </p:spTree>
    <p:extLst>
      <p:ext uri="{BB962C8B-B14F-4D97-AF65-F5344CB8AC3E}">
        <p14:creationId xmlns:p14="http://schemas.microsoft.com/office/powerpoint/2010/main" val="59903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693168" y="2241150"/>
            <a:ext cx="8805664" cy="1015663"/>
          </a:xfrm>
          <a:prstGeom prst="rect">
            <a:avLst/>
          </a:prstGeom>
          <a:noFill/>
          <a:ln w="9525">
            <a:noFill/>
            <a:miter lim="800000"/>
          </a:ln>
        </p:spPr>
        <p:txBody>
          <a:bodyPr vert="horz" wrap="square" lIns="91440" tIns="45720" rIns="91440" bIns="45720" numCol="1" anchor="ctr" anchorCtr="0" compatLnSpc="1">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谢谢！</a:t>
            </a:r>
            <a:endParaRPr kumimoji="0" lang="en-US" altLang="zh-CN" sz="4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spTree>
    <p:extLst>
      <p:ext uri="{BB962C8B-B14F-4D97-AF65-F5344CB8AC3E}">
        <p14:creationId xmlns:p14="http://schemas.microsoft.com/office/powerpoint/2010/main" val="39252395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latin typeface="华文新魏" panose="02010800040101010101" pitchFamily="2" charset="-122"/>
                <a:ea typeface="华文新魏" panose="02010800040101010101" pitchFamily="2" charset="-122"/>
              </a:rPr>
              <a:t>钻井事故预测工作进展</a:t>
            </a:r>
          </a:p>
        </p:txBody>
      </p:sp>
      <p:sp>
        <p:nvSpPr>
          <p:cNvPr id="3" name="副标题 2"/>
          <p:cNvSpPr>
            <a:spLocks noGrp="1"/>
          </p:cNvSpPr>
          <p:nvPr>
            <p:ph type="subTitle" idx="1"/>
          </p:nvPr>
        </p:nvSpPr>
        <p:spPr>
          <a:xfrm>
            <a:off x="7486918" y="3782343"/>
            <a:ext cx="3339921" cy="433342"/>
          </a:xfrm>
        </p:spPr>
        <p:txBody>
          <a:bodyPr/>
          <a:lstStyle/>
          <a:p>
            <a:r>
              <a:rPr lang="en-US" altLang="zh-CN" dirty="0"/>
              <a:t>2020-5-4</a:t>
            </a:r>
            <a:endParaRPr lang="zh-CN" altLang="en-US" dirty="0"/>
          </a:p>
        </p:txBody>
      </p:sp>
    </p:spTree>
    <p:extLst>
      <p:ext uri="{BB962C8B-B14F-4D97-AF65-F5344CB8AC3E}">
        <p14:creationId xmlns:p14="http://schemas.microsoft.com/office/powerpoint/2010/main" val="1802914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sp>
        <p:nvSpPr>
          <p:cNvPr id="15" name="内容占位符 2"/>
          <p:cNvSpPr>
            <a:spLocks noGrp="1"/>
          </p:cNvSpPr>
          <p:nvPr>
            <p:ph idx="1"/>
          </p:nvPr>
        </p:nvSpPr>
        <p:spPr>
          <a:xfrm>
            <a:off x="838200" y="1637620"/>
            <a:ext cx="5044168" cy="3987346"/>
          </a:xfrm>
        </p:spPr>
        <p:txBody>
          <a:bodyPr>
            <a:normAutofit/>
          </a:bodyPr>
          <a:lstStyle/>
          <a:p>
            <a:r>
              <a:rPr lang="en-US" altLang="zh-CN" sz="2400">
                <a:latin typeface="黑体" panose="02010609060101010101" pitchFamily="49" charset="-122"/>
                <a:ea typeface="黑体" panose="02010609060101010101" pitchFamily="49" charset="-122"/>
              </a:rPr>
              <a:t>Relief</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ARMA</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OCSVM</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pPr marL="0" indent="0">
              <a:buNone/>
            </a:pP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p:txBody>
      </p:sp>
      <p:sp>
        <p:nvSpPr>
          <p:cNvPr id="16" name="右箭头 15"/>
          <p:cNvSpPr/>
          <p:nvPr/>
        </p:nvSpPr>
        <p:spPr>
          <a:xfrm>
            <a:off x="3555546" y="1825625"/>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右箭头 16"/>
          <p:cNvSpPr/>
          <p:nvPr/>
        </p:nvSpPr>
        <p:spPr>
          <a:xfrm>
            <a:off x="3555545" y="2635250"/>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右箭头 17"/>
          <p:cNvSpPr/>
          <p:nvPr/>
        </p:nvSpPr>
        <p:spPr>
          <a:xfrm>
            <a:off x="3555545" y="3496582"/>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标题 1"/>
          <p:cNvSpPr txBox="1">
            <a:spLocks/>
          </p:cNvSpPr>
          <p:nvPr/>
        </p:nvSpPr>
        <p:spPr>
          <a:xfrm>
            <a:off x="6146347" y="1719319"/>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特征选择</a:t>
            </a:r>
          </a:p>
        </p:txBody>
      </p:sp>
      <p:sp>
        <p:nvSpPr>
          <p:cNvPr id="20" name="标题 1"/>
          <p:cNvSpPr txBox="1">
            <a:spLocks/>
          </p:cNvSpPr>
          <p:nvPr/>
        </p:nvSpPr>
        <p:spPr>
          <a:xfrm>
            <a:off x="6146347" y="2528944"/>
            <a:ext cx="1879369" cy="48203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工况参数预测</a:t>
            </a:r>
          </a:p>
        </p:txBody>
      </p:sp>
      <p:sp>
        <p:nvSpPr>
          <p:cNvPr id="21" name="标题 1"/>
          <p:cNvSpPr txBox="1">
            <a:spLocks/>
          </p:cNvSpPr>
          <p:nvPr/>
        </p:nvSpPr>
        <p:spPr>
          <a:xfrm>
            <a:off x="6096000" y="3390276"/>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奇异检测</a:t>
            </a:r>
          </a:p>
        </p:txBody>
      </p:sp>
      <p:sp>
        <p:nvSpPr>
          <p:cNvPr id="22" name="右弧形箭头 21"/>
          <p:cNvSpPr/>
          <p:nvPr/>
        </p:nvSpPr>
        <p:spPr>
          <a:xfrm>
            <a:off x="8830581" y="2079459"/>
            <a:ext cx="1837764" cy="281529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矩形 23"/>
          <p:cNvSpPr/>
          <p:nvPr/>
        </p:nvSpPr>
        <p:spPr>
          <a:xfrm>
            <a:off x="5549153" y="4214657"/>
            <a:ext cx="6096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WZ11-2E-14dSa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卡钻事故</a:t>
            </a:r>
            <a:endPar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88C31493-DF9A-4225-951E-E0BCDFBBB269}"/>
              </a:ext>
            </a:extLst>
          </p:cNvPr>
          <p:cNvPicPr>
            <a:picLocks noChangeAspect="1"/>
          </p:cNvPicPr>
          <p:nvPr/>
        </p:nvPicPr>
        <p:blipFill>
          <a:blip r:embed="rId2"/>
          <a:stretch>
            <a:fillRect/>
          </a:stretch>
        </p:blipFill>
        <p:spPr>
          <a:xfrm>
            <a:off x="106532" y="5061233"/>
            <a:ext cx="7670307" cy="1576375"/>
          </a:xfrm>
          <a:prstGeom prst="rect">
            <a:avLst/>
          </a:prstGeom>
        </p:spPr>
      </p:pic>
      <p:graphicFrame>
        <p:nvGraphicFramePr>
          <p:cNvPr id="13" name="表格 12">
            <a:extLst>
              <a:ext uri="{FF2B5EF4-FFF2-40B4-BE49-F238E27FC236}">
                <a16:creationId xmlns:a16="http://schemas.microsoft.com/office/drawing/2014/main" id="{A67407FF-847E-49A0-A69C-10F2057C9765}"/>
              </a:ext>
            </a:extLst>
          </p:cNvPr>
          <p:cNvGraphicFramePr>
            <a:graphicFrameLocks noGrp="1"/>
          </p:cNvGraphicFramePr>
          <p:nvPr>
            <p:extLst>
              <p:ext uri="{D42A27DB-BD31-4B8C-83A1-F6EECF244321}">
                <p14:modId xmlns:p14="http://schemas.microsoft.com/office/powerpoint/2010/main" val="2381894391"/>
              </p:ext>
            </p:extLst>
          </p:nvPr>
        </p:nvGraphicFramePr>
        <p:xfrm>
          <a:off x="8081573" y="5388001"/>
          <a:ext cx="3986560" cy="1379994"/>
        </p:xfrm>
        <a:graphic>
          <a:graphicData uri="http://schemas.openxmlformats.org/drawingml/2006/table">
            <a:tbl>
              <a:tblPr>
                <a:tableStyleId>{327F97BB-C833-4FB7-BDE5-3F7075034690}</a:tableStyleId>
              </a:tblPr>
              <a:tblGrid>
                <a:gridCol w="996640">
                  <a:extLst>
                    <a:ext uri="{9D8B030D-6E8A-4147-A177-3AD203B41FA5}">
                      <a16:colId xmlns:a16="http://schemas.microsoft.com/office/drawing/2014/main" val="1679676781"/>
                    </a:ext>
                  </a:extLst>
                </a:gridCol>
                <a:gridCol w="996640">
                  <a:extLst>
                    <a:ext uri="{9D8B030D-6E8A-4147-A177-3AD203B41FA5}">
                      <a16:colId xmlns:a16="http://schemas.microsoft.com/office/drawing/2014/main" val="1795001771"/>
                    </a:ext>
                  </a:extLst>
                </a:gridCol>
                <a:gridCol w="996640">
                  <a:extLst>
                    <a:ext uri="{9D8B030D-6E8A-4147-A177-3AD203B41FA5}">
                      <a16:colId xmlns:a16="http://schemas.microsoft.com/office/drawing/2014/main" val="737604119"/>
                    </a:ext>
                  </a:extLst>
                </a:gridCol>
                <a:gridCol w="996640">
                  <a:extLst>
                    <a:ext uri="{9D8B030D-6E8A-4147-A177-3AD203B41FA5}">
                      <a16:colId xmlns:a16="http://schemas.microsoft.com/office/drawing/2014/main" val="4104999719"/>
                    </a:ext>
                  </a:extLst>
                </a:gridCol>
              </a:tblGrid>
              <a:tr h="270746">
                <a:tc>
                  <a:txBody>
                    <a:bodyPr/>
                    <a:lstStyle/>
                    <a:p>
                      <a:pPr algn="ctr" fontAlgn="b"/>
                      <a:r>
                        <a:rPr lang="en-US" sz="1800" b="1" u="none" strike="noStrike">
                          <a:effectLst/>
                          <a:latin typeface="+mn-lt"/>
                        </a:rPr>
                        <a:t>TP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35071</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4136</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272453552"/>
                  </a:ext>
                </a:extLst>
              </a:tr>
              <a:tr h="270746">
                <a:tc>
                  <a:txBody>
                    <a:bodyPr/>
                    <a:lstStyle/>
                    <a:p>
                      <a:pPr algn="ctr" fontAlgn="b"/>
                      <a:r>
                        <a:rPr lang="en-US" sz="1800" b="1" u="none" strike="noStrike">
                          <a:effectLst/>
                          <a:latin typeface="+mn-lt"/>
                        </a:rPr>
                        <a:t>TN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dirty="0">
                          <a:effectLst/>
                          <a:latin typeface="+mn-lt"/>
                        </a:rPr>
                        <a:t>676</a:t>
                      </a:r>
                      <a:endParaRPr lang="en-US" altLang="zh-CN"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117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838064504"/>
                  </a:ext>
                </a:extLst>
              </a:tr>
              <a:tr h="270746">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313776523"/>
                  </a:ext>
                </a:extLst>
              </a:tr>
              <a:tr h="534174">
                <a:tc>
                  <a:txBody>
                    <a:bodyPr/>
                    <a:lstStyle/>
                    <a:p>
                      <a:pPr algn="ctr" fontAlgn="b"/>
                      <a:r>
                        <a:rPr lang="zh-CN" altLang="en-US" sz="1800" b="1" u="none" strike="noStrike" dirty="0">
                          <a:effectLst/>
                          <a:latin typeface="+mn-lt"/>
                        </a:rPr>
                        <a:t>精度</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87.67%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492192113"/>
                  </a:ext>
                </a:extLst>
              </a:tr>
            </a:tbl>
          </a:graphicData>
        </a:graphic>
      </p:graphicFrame>
    </p:spTree>
    <p:extLst>
      <p:ext uri="{BB962C8B-B14F-4D97-AF65-F5344CB8AC3E}">
        <p14:creationId xmlns:p14="http://schemas.microsoft.com/office/powerpoint/2010/main" val="363210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前期工作</a:t>
            </a:r>
          </a:p>
        </p:txBody>
      </p:sp>
      <p:sp>
        <p:nvSpPr>
          <p:cNvPr id="15" name="内容占位符 2"/>
          <p:cNvSpPr>
            <a:spLocks noGrp="1"/>
          </p:cNvSpPr>
          <p:nvPr>
            <p:ph idx="1"/>
          </p:nvPr>
        </p:nvSpPr>
        <p:spPr>
          <a:xfrm>
            <a:off x="838200" y="1637620"/>
            <a:ext cx="5044168" cy="3987346"/>
          </a:xfrm>
        </p:spPr>
        <p:txBody>
          <a:bodyPr>
            <a:normAutofit/>
          </a:bodyPr>
          <a:lstStyle/>
          <a:p>
            <a:r>
              <a:rPr lang="en-US" altLang="zh-CN" sz="2400">
                <a:latin typeface="黑体" panose="02010609060101010101" pitchFamily="49" charset="-122"/>
                <a:ea typeface="黑体" panose="02010609060101010101" pitchFamily="49" charset="-122"/>
              </a:rPr>
              <a:t>Relief</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ARMA</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en-US" altLang="zh-CN" sz="2400">
                <a:latin typeface="黑体" panose="02010609060101010101" pitchFamily="49" charset="-122"/>
                <a:ea typeface="黑体" panose="02010609060101010101" pitchFamily="49" charset="-122"/>
              </a:rPr>
              <a:t>OCSVM</a:t>
            </a:r>
            <a:r>
              <a:rPr lang="zh-CN" altLang="en-US" sz="2400">
                <a:latin typeface="黑体" panose="02010609060101010101" pitchFamily="49" charset="-122"/>
                <a:ea typeface="黑体" panose="02010609060101010101" pitchFamily="49" charset="-122"/>
              </a:rPr>
              <a:t>算法</a:t>
            </a:r>
            <a:endParaRPr lang="en-US" altLang="zh-CN" sz="2400">
              <a:latin typeface="黑体" panose="02010609060101010101" pitchFamily="49" charset="-122"/>
              <a:ea typeface="黑体" panose="02010609060101010101" pitchFamily="49" charset="-122"/>
            </a:endParaRPr>
          </a:p>
          <a:p>
            <a:pPr marL="0" indent="0">
              <a:buNone/>
            </a:pP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p:txBody>
      </p:sp>
      <p:sp>
        <p:nvSpPr>
          <p:cNvPr id="16" name="右箭头 15"/>
          <p:cNvSpPr/>
          <p:nvPr/>
        </p:nvSpPr>
        <p:spPr>
          <a:xfrm>
            <a:off x="3555546" y="1825625"/>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右箭头 16"/>
          <p:cNvSpPr/>
          <p:nvPr/>
        </p:nvSpPr>
        <p:spPr>
          <a:xfrm>
            <a:off x="3555545" y="2635250"/>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右箭头 17"/>
          <p:cNvSpPr/>
          <p:nvPr/>
        </p:nvSpPr>
        <p:spPr>
          <a:xfrm>
            <a:off x="3555545" y="3496582"/>
            <a:ext cx="1677761" cy="2694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标题 1"/>
          <p:cNvSpPr txBox="1">
            <a:spLocks/>
          </p:cNvSpPr>
          <p:nvPr/>
        </p:nvSpPr>
        <p:spPr>
          <a:xfrm>
            <a:off x="6146347" y="1719319"/>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特征选择</a:t>
            </a:r>
          </a:p>
        </p:txBody>
      </p:sp>
      <p:sp>
        <p:nvSpPr>
          <p:cNvPr id="20" name="标题 1"/>
          <p:cNvSpPr txBox="1">
            <a:spLocks/>
          </p:cNvSpPr>
          <p:nvPr/>
        </p:nvSpPr>
        <p:spPr>
          <a:xfrm>
            <a:off x="6146347" y="2528944"/>
            <a:ext cx="1879369" cy="48203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工况参数预测</a:t>
            </a:r>
          </a:p>
        </p:txBody>
      </p:sp>
      <p:sp>
        <p:nvSpPr>
          <p:cNvPr id="21" name="标题 1"/>
          <p:cNvSpPr txBox="1">
            <a:spLocks/>
          </p:cNvSpPr>
          <p:nvPr/>
        </p:nvSpPr>
        <p:spPr>
          <a:xfrm>
            <a:off x="6096000" y="3390276"/>
            <a:ext cx="1879369" cy="482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奇异检测</a:t>
            </a:r>
          </a:p>
        </p:txBody>
      </p:sp>
      <p:sp>
        <p:nvSpPr>
          <p:cNvPr id="22" name="右弧形箭头 21"/>
          <p:cNvSpPr/>
          <p:nvPr/>
        </p:nvSpPr>
        <p:spPr>
          <a:xfrm>
            <a:off x="8830581" y="2079459"/>
            <a:ext cx="1837764" cy="281529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矩形 23"/>
          <p:cNvSpPr/>
          <p:nvPr/>
        </p:nvSpPr>
        <p:spPr>
          <a:xfrm>
            <a:off x="5549153" y="4214657"/>
            <a:ext cx="6096000" cy="8309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WZ11-2E-14dSa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卡钻事故</a:t>
            </a:r>
            <a:endPar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88C31493-DF9A-4225-951E-E0BCDFBBB269}"/>
              </a:ext>
            </a:extLst>
          </p:cNvPr>
          <p:cNvPicPr>
            <a:picLocks noChangeAspect="1"/>
          </p:cNvPicPr>
          <p:nvPr/>
        </p:nvPicPr>
        <p:blipFill>
          <a:blip r:embed="rId2"/>
          <a:stretch>
            <a:fillRect/>
          </a:stretch>
        </p:blipFill>
        <p:spPr>
          <a:xfrm>
            <a:off x="106532" y="5061233"/>
            <a:ext cx="7670307" cy="1576375"/>
          </a:xfrm>
          <a:prstGeom prst="rect">
            <a:avLst/>
          </a:prstGeom>
        </p:spPr>
      </p:pic>
      <p:graphicFrame>
        <p:nvGraphicFramePr>
          <p:cNvPr id="13" name="表格 12">
            <a:extLst>
              <a:ext uri="{FF2B5EF4-FFF2-40B4-BE49-F238E27FC236}">
                <a16:creationId xmlns:a16="http://schemas.microsoft.com/office/drawing/2014/main" id="{A67407FF-847E-49A0-A69C-10F2057C9765}"/>
              </a:ext>
            </a:extLst>
          </p:cNvPr>
          <p:cNvGraphicFramePr>
            <a:graphicFrameLocks noGrp="1"/>
          </p:cNvGraphicFramePr>
          <p:nvPr/>
        </p:nvGraphicFramePr>
        <p:xfrm>
          <a:off x="8081573" y="5388001"/>
          <a:ext cx="3986560" cy="1379994"/>
        </p:xfrm>
        <a:graphic>
          <a:graphicData uri="http://schemas.openxmlformats.org/drawingml/2006/table">
            <a:tbl>
              <a:tblPr>
                <a:tableStyleId>{327F97BB-C833-4FB7-BDE5-3F7075034690}</a:tableStyleId>
              </a:tblPr>
              <a:tblGrid>
                <a:gridCol w="996640">
                  <a:extLst>
                    <a:ext uri="{9D8B030D-6E8A-4147-A177-3AD203B41FA5}">
                      <a16:colId xmlns:a16="http://schemas.microsoft.com/office/drawing/2014/main" val="1679676781"/>
                    </a:ext>
                  </a:extLst>
                </a:gridCol>
                <a:gridCol w="996640">
                  <a:extLst>
                    <a:ext uri="{9D8B030D-6E8A-4147-A177-3AD203B41FA5}">
                      <a16:colId xmlns:a16="http://schemas.microsoft.com/office/drawing/2014/main" val="1795001771"/>
                    </a:ext>
                  </a:extLst>
                </a:gridCol>
                <a:gridCol w="996640">
                  <a:extLst>
                    <a:ext uri="{9D8B030D-6E8A-4147-A177-3AD203B41FA5}">
                      <a16:colId xmlns:a16="http://schemas.microsoft.com/office/drawing/2014/main" val="737604119"/>
                    </a:ext>
                  </a:extLst>
                </a:gridCol>
                <a:gridCol w="996640">
                  <a:extLst>
                    <a:ext uri="{9D8B030D-6E8A-4147-A177-3AD203B41FA5}">
                      <a16:colId xmlns:a16="http://schemas.microsoft.com/office/drawing/2014/main" val="4104999719"/>
                    </a:ext>
                  </a:extLst>
                </a:gridCol>
              </a:tblGrid>
              <a:tr h="270746">
                <a:tc>
                  <a:txBody>
                    <a:bodyPr/>
                    <a:lstStyle/>
                    <a:p>
                      <a:pPr algn="ctr" fontAlgn="b"/>
                      <a:r>
                        <a:rPr lang="en-US" sz="1800" b="1" u="none" strike="noStrike">
                          <a:effectLst/>
                          <a:latin typeface="+mn-lt"/>
                        </a:rPr>
                        <a:t>TP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35071</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FP</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4136</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272453552"/>
                  </a:ext>
                </a:extLst>
              </a:tr>
              <a:tr h="270746">
                <a:tc>
                  <a:txBody>
                    <a:bodyPr/>
                    <a:lstStyle/>
                    <a:p>
                      <a:pPr algn="ctr" fontAlgn="b"/>
                      <a:r>
                        <a:rPr lang="en-US" sz="1800" b="1" u="none" strike="noStrike">
                          <a:effectLst/>
                          <a:latin typeface="+mn-lt"/>
                        </a:rPr>
                        <a:t>TN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dirty="0">
                          <a:effectLst/>
                          <a:latin typeface="+mn-lt"/>
                        </a:rPr>
                        <a:t>676</a:t>
                      </a:r>
                      <a:endParaRPr lang="en-US" altLang="zh-CN"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sz="1800" b="1" u="none" strike="noStrike">
                          <a:effectLst/>
                          <a:latin typeface="+mn-lt"/>
                        </a:rPr>
                        <a:t>FN</a:t>
                      </a:r>
                      <a:endParaRPr 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117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838064504"/>
                  </a:ext>
                </a:extLst>
              </a:tr>
              <a:tr h="270746">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a:effectLst/>
                          <a:latin typeface="+mn-lt"/>
                        </a:rPr>
                        <a:t>　</a:t>
                      </a:r>
                      <a:endParaRPr lang="zh-CN" altLang="en-US" sz="1800" b="1" i="0" u="none" strike="noStrike">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1313776523"/>
                  </a:ext>
                </a:extLst>
              </a:tr>
              <a:tr h="534174">
                <a:tc>
                  <a:txBody>
                    <a:bodyPr/>
                    <a:lstStyle/>
                    <a:p>
                      <a:pPr algn="ctr" fontAlgn="b"/>
                      <a:r>
                        <a:rPr lang="zh-CN" altLang="en-US" sz="1800" b="1" u="none" strike="noStrike" dirty="0">
                          <a:effectLst/>
                          <a:latin typeface="+mn-lt"/>
                        </a:rPr>
                        <a:t>精度</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en-US" altLang="zh-CN" sz="1800" b="1" u="none" strike="noStrike">
                          <a:effectLst/>
                          <a:latin typeface="+mn-lt"/>
                        </a:rPr>
                        <a:t>87.67%</a:t>
                      </a:r>
                      <a:endParaRPr lang="en-US" altLang="zh-CN" sz="1800" b="1" i="0" u="none" strike="noStrike">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tc>
                  <a:txBody>
                    <a:bodyPr/>
                    <a:lstStyle/>
                    <a:p>
                      <a:pPr algn="ctr" fontAlgn="b"/>
                      <a:r>
                        <a:rPr lang="zh-CN" altLang="en-US" sz="1800" b="1" u="none" strike="noStrike" dirty="0">
                          <a:effectLst/>
                          <a:latin typeface="+mn-lt"/>
                        </a:rPr>
                        <a:t>　</a:t>
                      </a:r>
                      <a:endParaRPr lang="zh-CN" altLang="en-US" sz="1800" b="1" i="0" u="none" strike="noStrike" dirty="0">
                        <a:solidFill>
                          <a:srgbClr val="000000"/>
                        </a:solidFill>
                        <a:effectLst/>
                        <a:latin typeface="+mn-lt"/>
                        <a:ea typeface="Arial Unicode MS" panose="020B0604020202020204" pitchFamily="34" charset="-122"/>
                      </a:endParaRPr>
                    </a:p>
                  </a:txBody>
                  <a:tcPr marL="7620" marR="7620" marT="7620" marB="0" anchor="b"/>
                </a:tc>
                <a:extLst>
                  <a:ext uri="{0D108BD9-81ED-4DB2-BD59-A6C34878D82A}">
                    <a16:rowId xmlns:a16="http://schemas.microsoft.com/office/drawing/2014/main" val="492192113"/>
                  </a:ext>
                </a:extLst>
              </a:tr>
            </a:tbl>
          </a:graphicData>
        </a:graphic>
      </p:graphicFrame>
      <p:sp>
        <p:nvSpPr>
          <p:cNvPr id="4" name="矩形: 圆角 3">
            <a:extLst>
              <a:ext uri="{FF2B5EF4-FFF2-40B4-BE49-F238E27FC236}">
                <a16:creationId xmlns:a16="http://schemas.microsoft.com/office/drawing/2014/main" id="{A438E91A-408B-48F6-9230-A2ABE690EB39}"/>
              </a:ext>
            </a:extLst>
          </p:cNvPr>
          <p:cNvSpPr/>
          <p:nvPr/>
        </p:nvSpPr>
        <p:spPr>
          <a:xfrm>
            <a:off x="684384" y="3134639"/>
            <a:ext cx="8082314" cy="1131434"/>
          </a:xfrm>
          <a:prstGeom prst="round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1489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近期工作</a:t>
            </a:r>
          </a:p>
        </p:txBody>
      </p:sp>
      <p:sp>
        <p:nvSpPr>
          <p:cNvPr id="15" name="内容占位符 2"/>
          <p:cNvSpPr>
            <a:spLocks noGrp="1"/>
          </p:cNvSpPr>
          <p:nvPr>
            <p:ph idx="1"/>
          </p:nvPr>
        </p:nvSpPr>
        <p:spPr>
          <a:xfrm>
            <a:off x="838199" y="1637620"/>
            <a:ext cx="10451123" cy="524776"/>
          </a:xfrm>
        </p:spPr>
        <p:txBody>
          <a:bodyPr>
            <a:normAutofit/>
          </a:bodyPr>
          <a:lstStyle/>
          <a:p>
            <a:r>
              <a:rPr lang="en-US" altLang="zh-CN" sz="2400" dirty="0">
                <a:latin typeface="黑体" panose="02010609060101010101" pitchFamily="49" charset="-122"/>
                <a:ea typeface="黑体" panose="02010609060101010101" pitchFamily="49" charset="-122"/>
              </a:rPr>
              <a:t>OCSVM</a:t>
            </a:r>
            <a:r>
              <a:rPr lang="zh-CN" altLang="en-US" sz="2400" dirty="0">
                <a:latin typeface="黑体" panose="02010609060101010101" pitchFamily="49" charset="-122"/>
                <a:ea typeface="黑体" panose="02010609060101010101" pitchFamily="49" charset="-122"/>
              </a:rPr>
              <a:t>异常检测算法？</a:t>
            </a:r>
            <a:endParaRPr lang="en-US" altLang="zh-CN" sz="2400" dirty="0">
              <a:latin typeface="黑体" panose="02010609060101010101" pitchFamily="49" charset="-122"/>
              <a:ea typeface="黑体" panose="02010609060101010101" pitchFamily="49" charset="-122"/>
            </a:endParaRPr>
          </a:p>
        </p:txBody>
      </p:sp>
      <p:sp>
        <p:nvSpPr>
          <p:cNvPr id="20" name="标题 1"/>
          <p:cNvSpPr txBox="1">
            <a:spLocks/>
          </p:cNvSpPr>
          <p:nvPr/>
        </p:nvSpPr>
        <p:spPr>
          <a:xfrm>
            <a:off x="2130118" y="3148481"/>
            <a:ext cx="3793316" cy="900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假阴率较高造成误报警多</a:t>
            </a:r>
          </a:p>
        </p:txBody>
      </p:sp>
      <p:sp>
        <p:nvSpPr>
          <p:cNvPr id="14" name="右箭头 17">
            <a:extLst>
              <a:ext uri="{FF2B5EF4-FFF2-40B4-BE49-F238E27FC236}">
                <a16:creationId xmlns:a16="http://schemas.microsoft.com/office/drawing/2014/main" id="{0EB7FC9A-7AFD-41EC-B096-6B56559FFE5F}"/>
              </a:ext>
            </a:extLst>
          </p:cNvPr>
          <p:cNvSpPr/>
          <p:nvPr/>
        </p:nvSpPr>
        <p:spPr>
          <a:xfrm rot="5400000">
            <a:off x="4023190" y="2238529"/>
            <a:ext cx="728242" cy="7210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2" name="内容占位符 2">
            <a:extLst>
              <a:ext uri="{FF2B5EF4-FFF2-40B4-BE49-F238E27FC236}">
                <a16:creationId xmlns:a16="http://schemas.microsoft.com/office/drawing/2014/main" id="{B13931E3-12B6-415D-B775-2280FA050220}"/>
              </a:ext>
            </a:extLst>
          </p:cNvPr>
          <p:cNvSpPr txBox="1">
            <a:spLocks/>
          </p:cNvSpPr>
          <p:nvPr/>
        </p:nvSpPr>
        <p:spPr>
          <a:xfrm>
            <a:off x="6216335" y="2963183"/>
            <a:ext cx="7921697" cy="2405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构建其他异常检测方法</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基于钻井事故数据针对性设计方法</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16692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数据分析</a:t>
            </a:r>
          </a:p>
        </p:txBody>
      </p:sp>
      <p:pic>
        <p:nvPicPr>
          <p:cNvPr id="7" name="图片 6">
            <a:extLst>
              <a:ext uri="{FF2B5EF4-FFF2-40B4-BE49-F238E27FC236}">
                <a16:creationId xmlns:a16="http://schemas.microsoft.com/office/drawing/2014/main" id="{1E9A828F-7246-46F6-BA0B-52CA96A2117A}"/>
              </a:ext>
            </a:extLst>
          </p:cNvPr>
          <p:cNvPicPr>
            <a:picLocks noChangeAspect="1"/>
          </p:cNvPicPr>
          <p:nvPr/>
        </p:nvPicPr>
        <p:blipFill>
          <a:blip r:embed="rId2"/>
          <a:stretch>
            <a:fillRect/>
          </a:stretch>
        </p:blipFill>
        <p:spPr>
          <a:xfrm>
            <a:off x="743026" y="2152103"/>
            <a:ext cx="9899033" cy="2034415"/>
          </a:xfrm>
          <a:prstGeom prst="rect">
            <a:avLst/>
          </a:prstGeom>
        </p:spPr>
      </p:pic>
      <p:sp>
        <p:nvSpPr>
          <p:cNvPr id="10" name="内容占位符 2">
            <a:extLst>
              <a:ext uri="{FF2B5EF4-FFF2-40B4-BE49-F238E27FC236}">
                <a16:creationId xmlns:a16="http://schemas.microsoft.com/office/drawing/2014/main" id="{50DA96AD-BA68-4059-872D-5E27F491E86C}"/>
              </a:ext>
            </a:extLst>
          </p:cNvPr>
          <p:cNvSpPr>
            <a:spLocks noGrp="1"/>
          </p:cNvSpPr>
          <p:nvPr>
            <p:ph idx="1"/>
          </p:nvPr>
        </p:nvSpPr>
        <p:spPr>
          <a:xfrm>
            <a:off x="743026" y="4647933"/>
            <a:ext cx="10515600" cy="1558471"/>
          </a:xfrm>
        </p:spPr>
        <p:txBody>
          <a:bodyPr>
            <a:normAutofit/>
          </a:bodyPr>
          <a:lstStyle/>
          <a:p>
            <a:r>
              <a:rPr lang="zh-CN" altLang="en-US" sz="2400" dirty="0">
                <a:latin typeface="黑体" panose="02010609060101010101" pitchFamily="49" charset="-122"/>
                <a:ea typeface="黑体" panose="02010609060101010101" pitchFamily="49" charset="-122"/>
              </a:rPr>
              <a:t>相对于整体时序长度，事故时段为小概率事件，正负样本比例大</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异常特征不明显，对应特征种类多</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1246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关键问题</a:t>
            </a:r>
          </a:p>
        </p:txBody>
      </p:sp>
      <p:sp>
        <p:nvSpPr>
          <p:cNvPr id="3" name="矩形 2">
            <a:extLst>
              <a:ext uri="{FF2B5EF4-FFF2-40B4-BE49-F238E27FC236}">
                <a16:creationId xmlns:a16="http://schemas.microsoft.com/office/drawing/2014/main" id="{D830D151-F784-4BCE-A207-C45AD305D452}"/>
              </a:ext>
            </a:extLst>
          </p:cNvPr>
          <p:cNvSpPr/>
          <p:nvPr/>
        </p:nvSpPr>
        <p:spPr>
          <a:xfrm>
            <a:off x="422031" y="1582614"/>
            <a:ext cx="11544299"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关键特征；</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在异常检测中必须指明如何使用多个属性的值确定一个对象是否异常，尤其针对高维数据</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全局和局部视角下的异常；</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数据在局部看似异常，但是在全局中可能很正常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具体特征的异常程度；</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二元分类判断异常或正常过于粗暴，应结合离群点的得分（outlier score）来输出判别结果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4、</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屏蔽和泥潭问题；</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检测一种异常时方法会遇到屏蔽的问题，即如果多种异常同时出现，可能会被无监督算法等视为正常簇点，同时检测检测多种异容易陷入泥潭，即把一堆正常的点判为利群点。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评估指标；</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由于异常类通常比正常类少得多，评估度量采取精度、召回率和假正率等度量可能更合适。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6、</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效率；</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各种异常检测方法的效率不同，要考虑到算法的开销或时间复杂度。比如如果基于统计方法建立了一个模型，用这个模型做预测，那可能只需要常数时间。如果基于邻近度的方法，时间复杂度通常为O(m^2)</a:t>
            </a:r>
          </a:p>
        </p:txBody>
      </p:sp>
    </p:spTree>
    <p:extLst>
      <p:ext uri="{BB962C8B-B14F-4D97-AF65-F5344CB8AC3E}">
        <p14:creationId xmlns:p14="http://schemas.microsoft.com/office/powerpoint/2010/main" val="4269945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检测方法</a:t>
            </a:r>
          </a:p>
        </p:txBody>
      </p:sp>
      <p:sp>
        <p:nvSpPr>
          <p:cNvPr id="8" name="矩形 7">
            <a:extLst>
              <a:ext uri="{FF2B5EF4-FFF2-40B4-BE49-F238E27FC236}">
                <a16:creationId xmlns:a16="http://schemas.microsoft.com/office/drawing/2014/main" id="{5034E0E1-6EF5-4068-A839-41539A9301C0}"/>
              </a:ext>
            </a:extLst>
          </p:cNvPr>
          <p:cNvSpPr/>
          <p:nvPr/>
        </p:nvSpPr>
        <p:spPr>
          <a:xfrm>
            <a:off x="838200" y="1690688"/>
            <a:ext cx="8892267" cy="163121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基于模型</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：建立并训练模型，检测不能完美拟合的异常点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基于距离度量</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：定义邻近性度量，检测基于距离的离群点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基于密度</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：计算对象密度估计，检测低密度区域中的异常点</a:t>
            </a:r>
          </a:p>
        </p:txBody>
      </p:sp>
    </p:spTree>
    <p:extLst>
      <p:ext uri="{BB962C8B-B14F-4D97-AF65-F5344CB8AC3E}">
        <p14:creationId xmlns:p14="http://schemas.microsoft.com/office/powerpoint/2010/main" val="3821946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pic>
        <p:nvPicPr>
          <p:cNvPr id="7" name="图片 6">
            <a:extLst>
              <a:ext uri="{FF2B5EF4-FFF2-40B4-BE49-F238E27FC236}">
                <a16:creationId xmlns:a16="http://schemas.microsoft.com/office/drawing/2014/main" id="{02A54499-B475-40EF-96A9-971736DA2A9B}"/>
              </a:ext>
            </a:extLst>
          </p:cNvPr>
          <p:cNvPicPr>
            <a:picLocks noChangeAspect="1"/>
          </p:cNvPicPr>
          <p:nvPr/>
        </p:nvPicPr>
        <p:blipFill>
          <a:blip r:embed="rId2"/>
          <a:stretch>
            <a:fillRect/>
          </a:stretch>
        </p:blipFill>
        <p:spPr>
          <a:xfrm>
            <a:off x="427227" y="4436348"/>
            <a:ext cx="5892279" cy="2228670"/>
          </a:xfrm>
          <a:prstGeom prst="rect">
            <a:avLst/>
          </a:prstGeom>
        </p:spPr>
      </p:pic>
      <p:pic>
        <p:nvPicPr>
          <p:cNvPr id="10" name="图片 9">
            <a:extLst>
              <a:ext uri="{FF2B5EF4-FFF2-40B4-BE49-F238E27FC236}">
                <a16:creationId xmlns:a16="http://schemas.microsoft.com/office/drawing/2014/main" id="{AFFFA0EB-C149-4B3C-9F20-A7A37B6F33C5}"/>
              </a:ext>
            </a:extLst>
          </p:cNvPr>
          <p:cNvPicPr>
            <a:picLocks noChangeAspect="1"/>
          </p:cNvPicPr>
          <p:nvPr/>
        </p:nvPicPr>
        <p:blipFill>
          <a:blip r:embed="rId3"/>
          <a:stretch>
            <a:fillRect/>
          </a:stretch>
        </p:blipFill>
        <p:spPr>
          <a:xfrm>
            <a:off x="427228" y="1574766"/>
            <a:ext cx="2651057" cy="2601360"/>
          </a:xfrm>
          <a:prstGeom prst="rect">
            <a:avLst/>
          </a:prstGeom>
        </p:spPr>
      </p:pic>
      <p:pic>
        <p:nvPicPr>
          <p:cNvPr id="11" name="图片 10">
            <a:extLst>
              <a:ext uri="{FF2B5EF4-FFF2-40B4-BE49-F238E27FC236}">
                <a16:creationId xmlns:a16="http://schemas.microsoft.com/office/drawing/2014/main" id="{00865A34-8345-48CF-BE9F-B3CEEE8A714B}"/>
              </a:ext>
            </a:extLst>
          </p:cNvPr>
          <p:cNvPicPr>
            <a:picLocks noChangeAspect="1"/>
          </p:cNvPicPr>
          <p:nvPr/>
        </p:nvPicPr>
        <p:blipFill>
          <a:blip r:embed="rId4"/>
          <a:stretch>
            <a:fillRect/>
          </a:stretch>
        </p:blipFill>
        <p:spPr>
          <a:xfrm>
            <a:off x="3262089" y="1574766"/>
            <a:ext cx="3020679" cy="2601360"/>
          </a:xfrm>
          <a:prstGeom prst="rect">
            <a:avLst/>
          </a:prstGeom>
        </p:spPr>
      </p:pic>
      <p:pic>
        <p:nvPicPr>
          <p:cNvPr id="12" name="图片 11">
            <a:extLst>
              <a:ext uri="{FF2B5EF4-FFF2-40B4-BE49-F238E27FC236}">
                <a16:creationId xmlns:a16="http://schemas.microsoft.com/office/drawing/2014/main" id="{B2291602-667F-48B4-A205-D7A56EA4A7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1248" y="3306632"/>
            <a:ext cx="2095768" cy="1631819"/>
          </a:xfrm>
          <a:prstGeom prst="rect">
            <a:avLst/>
          </a:prstGeom>
        </p:spPr>
      </p:pic>
      <p:pic>
        <p:nvPicPr>
          <p:cNvPr id="13" name="图片 12">
            <a:extLst>
              <a:ext uri="{FF2B5EF4-FFF2-40B4-BE49-F238E27FC236}">
                <a16:creationId xmlns:a16="http://schemas.microsoft.com/office/drawing/2014/main" id="{D238D91E-23AE-40C6-850D-CAACD74F0B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1248" y="1574766"/>
            <a:ext cx="2112552" cy="1657350"/>
          </a:xfrm>
          <a:prstGeom prst="rect">
            <a:avLst/>
          </a:prstGeom>
        </p:spPr>
      </p:pic>
      <p:pic>
        <p:nvPicPr>
          <p:cNvPr id="14" name="图片 13">
            <a:extLst>
              <a:ext uri="{FF2B5EF4-FFF2-40B4-BE49-F238E27FC236}">
                <a16:creationId xmlns:a16="http://schemas.microsoft.com/office/drawing/2014/main" id="{57BB119B-8DE1-4014-9AA2-D542F58DE7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4170" y="3306632"/>
            <a:ext cx="2189530" cy="1631819"/>
          </a:xfrm>
          <a:prstGeom prst="rect">
            <a:avLst/>
          </a:prstGeom>
        </p:spPr>
      </p:pic>
      <p:pic>
        <p:nvPicPr>
          <p:cNvPr id="15" name="图片 14">
            <a:extLst>
              <a:ext uri="{FF2B5EF4-FFF2-40B4-BE49-F238E27FC236}">
                <a16:creationId xmlns:a16="http://schemas.microsoft.com/office/drawing/2014/main" id="{4A67F0C5-5295-4319-9F35-9B29A2DB3F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84171" y="1574766"/>
            <a:ext cx="2163588" cy="1657350"/>
          </a:xfrm>
          <a:prstGeom prst="rect">
            <a:avLst/>
          </a:prstGeom>
        </p:spPr>
      </p:pic>
      <p:pic>
        <p:nvPicPr>
          <p:cNvPr id="16" name="图片 15">
            <a:extLst>
              <a:ext uri="{FF2B5EF4-FFF2-40B4-BE49-F238E27FC236}">
                <a16:creationId xmlns:a16="http://schemas.microsoft.com/office/drawing/2014/main" id="{EF1AD35B-E5AD-4069-9E54-529D4B1B2EAC}"/>
              </a:ext>
            </a:extLst>
          </p:cNvPr>
          <p:cNvPicPr>
            <a:picLocks noChangeAspect="1"/>
          </p:cNvPicPr>
          <p:nvPr/>
        </p:nvPicPr>
        <p:blipFill>
          <a:blip r:embed="rId9"/>
          <a:stretch>
            <a:fillRect/>
          </a:stretch>
        </p:blipFill>
        <p:spPr>
          <a:xfrm>
            <a:off x="6799562" y="5056833"/>
            <a:ext cx="4515681" cy="1710510"/>
          </a:xfrm>
          <a:prstGeom prst="rect">
            <a:avLst/>
          </a:prstGeom>
        </p:spPr>
      </p:pic>
      <p:sp>
        <p:nvSpPr>
          <p:cNvPr id="4" name="矩形 3">
            <a:extLst>
              <a:ext uri="{FF2B5EF4-FFF2-40B4-BE49-F238E27FC236}">
                <a16:creationId xmlns:a16="http://schemas.microsoft.com/office/drawing/2014/main" id="{D1D8CB09-A4D5-43B8-AF24-202A34160843}"/>
              </a:ext>
            </a:extLst>
          </p:cNvPr>
          <p:cNvSpPr/>
          <p:nvPr/>
        </p:nvSpPr>
        <p:spPr>
          <a:xfrm>
            <a:off x="219808" y="1310054"/>
            <a:ext cx="6386265" cy="5457289"/>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矩形 16">
            <a:extLst>
              <a:ext uri="{FF2B5EF4-FFF2-40B4-BE49-F238E27FC236}">
                <a16:creationId xmlns:a16="http://schemas.microsoft.com/office/drawing/2014/main" id="{BE16F52C-E230-4C72-8489-2B18FC77C8C9}"/>
              </a:ext>
            </a:extLst>
          </p:cNvPr>
          <p:cNvSpPr/>
          <p:nvPr/>
        </p:nvSpPr>
        <p:spPr>
          <a:xfrm>
            <a:off x="6730479" y="1310054"/>
            <a:ext cx="4884160" cy="5457289"/>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17">
            <a:extLst>
              <a:ext uri="{FF2B5EF4-FFF2-40B4-BE49-F238E27FC236}">
                <a16:creationId xmlns:a16="http://schemas.microsoft.com/office/drawing/2014/main" id="{BD3FC24D-78FC-4363-BB5D-D3CED0039EA0}"/>
              </a:ext>
            </a:extLst>
          </p:cNvPr>
          <p:cNvSpPr/>
          <p:nvPr/>
        </p:nvSpPr>
        <p:spPr>
          <a:xfrm>
            <a:off x="372441" y="1287775"/>
            <a:ext cx="516671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理想状态：可分离</a:t>
            </a:r>
          </a:p>
        </p:txBody>
      </p:sp>
      <p:sp>
        <p:nvSpPr>
          <p:cNvPr id="19" name="矩形 18">
            <a:extLst>
              <a:ext uri="{FF2B5EF4-FFF2-40B4-BE49-F238E27FC236}">
                <a16:creationId xmlns:a16="http://schemas.microsoft.com/office/drawing/2014/main" id="{96C42A45-B310-46B4-A840-729458BE0FBF}"/>
              </a:ext>
            </a:extLst>
          </p:cNvPr>
          <p:cNvSpPr/>
          <p:nvPr/>
        </p:nvSpPr>
        <p:spPr>
          <a:xfrm>
            <a:off x="6805479" y="1321356"/>
            <a:ext cx="516671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实际测试：可分性差</a:t>
            </a:r>
          </a:p>
        </p:txBody>
      </p:sp>
    </p:spTree>
    <p:extLst>
      <p:ext uri="{BB962C8B-B14F-4D97-AF65-F5344CB8AC3E}">
        <p14:creationId xmlns:p14="http://schemas.microsoft.com/office/powerpoint/2010/main" val="130259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8176895" y="3324225"/>
            <a:ext cx="3546475" cy="3032125"/>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第三组实验特征参数选取：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mtia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泥浆入口温度</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a:t>
            </a:r>
            <a:r>
              <a:rPr kumimoji="0" lang="zh-CN" altLang="en-US" sz="1800" b="1" i="0" u="none" strike="noStrike" kern="1200" cap="none" spc="0" normalizeH="0" baseline="0" noProof="0">
                <a:ln>
                  <a:noFill/>
                </a:ln>
                <a:solidFill>
                  <a:srgbClr val="FF0000"/>
                </a:solidFill>
                <a:effectLst/>
                <a:uLnTx/>
                <a:uFillTx/>
                <a:latin typeface="Arial"/>
                <a:ea typeface="黑体" panose="02010609060101010101" pitchFamily="49" charset="-122"/>
                <a:cs typeface="+mn-cs"/>
              </a:rPr>
              <a:t>期望中的预警效果，在事故发生前产生密集预警</a:t>
            </a:r>
          </a:p>
        </p:txBody>
      </p:sp>
      <p:grpSp>
        <p:nvGrpSpPr>
          <p:cNvPr id="25" name="组合 24"/>
          <p:cNvGrpSpPr/>
          <p:nvPr/>
        </p:nvGrpSpPr>
        <p:grpSpPr>
          <a:xfrm>
            <a:off x="4015105" y="3758565"/>
            <a:ext cx="7397750" cy="3310890"/>
            <a:chOff x="6993" y="5386"/>
            <a:chExt cx="11650" cy="5214"/>
          </a:xfrm>
        </p:grpSpPr>
        <p:grpSp>
          <p:nvGrpSpPr>
            <p:cNvPr id="23" name="组合 22"/>
            <p:cNvGrpSpPr/>
            <p:nvPr/>
          </p:nvGrpSpPr>
          <p:grpSpPr>
            <a:xfrm>
              <a:off x="6993" y="5386"/>
              <a:ext cx="11650" cy="5214"/>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mfia-test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15926" y="5792"/>
              <a:ext cx="2306" cy="8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20</a:t>
              </a: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次预警</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小时内</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产生</a:t>
              </a:r>
              <a:r>
                <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20</a:t>
              </a:r>
              <a:r>
                <a:rPr kumimoji="0" lang="zh-CN" altLang="en-US"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rPr>
                <a:t>次</a:t>
              </a:r>
            </a:p>
          </p:txBody>
        </p:sp>
      </p:grpSp>
      <p:pic>
        <p:nvPicPr>
          <p:cNvPr id="2" name="图片 1"/>
          <p:cNvPicPr>
            <a:picLocks noChangeAspect="1"/>
          </p:cNvPicPr>
          <p:nvPr/>
        </p:nvPicPr>
        <p:blipFill>
          <a:blip r:embed="rId3"/>
          <a:stretch>
            <a:fillRect/>
          </a:stretch>
        </p:blipFill>
        <p:spPr>
          <a:xfrm>
            <a:off x="589280" y="3564255"/>
            <a:ext cx="4020820" cy="2649220"/>
          </a:xfrm>
          <a:prstGeom prst="rect">
            <a:avLst/>
          </a:prstGeom>
        </p:spPr>
      </p:pic>
      <p:pic>
        <p:nvPicPr>
          <p:cNvPr id="3" name="图片 2"/>
          <p:cNvPicPr>
            <a:picLocks noChangeAspect="1"/>
          </p:cNvPicPr>
          <p:nvPr/>
        </p:nvPicPr>
        <p:blipFill>
          <a:blip r:embed="rId4"/>
          <a:stretch>
            <a:fillRect/>
          </a:stretch>
        </p:blipFill>
        <p:spPr>
          <a:xfrm>
            <a:off x="4803775" y="3336925"/>
            <a:ext cx="3397885" cy="2876550"/>
          </a:xfrm>
          <a:prstGeom prst="rect">
            <a:avLst/>
          </a:prstGeom>
        </p:spPr>
      </p:pic>
    </p:spTree>
    <p:extLst>
      <p:ext uri="{BB962C8B-B14F-4D97-AF65-F5344CB8AC3E}">
        <p14:creationId xmlns:p14="http://schemas.microsoft.com/office/powerpoint/2010/main" val="396698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sp>
        <p:nvSpPr>
          <p:cNvPr id="5" name="矩形 4">
            <a:extLst>
              <a:ext uri="{FF2B5EF4-FFF2-40B4-BE49-F238E27FC236}">
                <a16:creationId xmlns:a16="http://schemas.microsoft.com/office/drawing/2014/main" id="{FBD61D5C-B6E9-4EB2-9019-85C2FA5815C1}"/>
              </a:ext>
            </a:extLst>
          </p:cNvPr>
          <p:cNvSpPr/>
          <p:nvPr/>
        </p:nvSpPr>
        <p:spPr>
          <a:xfrm>
            <a:off x="838200" y="1321356"/>
            <a:ext cx="68520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多元高斯分布</a:t>
            </a:r>
          </a:p>
        </p:txBody>
      </p:sp>
      <p:pic>
        <p:nvPicPr>
          <p:cNvPr id="7" name="图片 6">
            <a:extLst>
              <a:ext uri="{FF2B5EF4-FFF2-40B4-BE49-F238E27FC236}">
                <a16:creationId xmlns:a16="http://schemas.microsoft.com/office/drawing/2014/main" id="{F672BBBB-D528-418E-98EB-92E4339E6D99}"/>
              </a:ext>
            </a:extLst>
          </p:cNvPr>
          <p:cNvPicPr>
            <a:picLocks noChangeAspect="1"/>
          </p:cNvPicPr>
          <p:nvPr/>
        </p:nvPicPr>
        <p:blipFill>
          <a:blip r:embed="rId2"/>
          <a:stretch>
            <a:fillRect/>
          </a:stretch>
        </p:blipFill>
        <p:spPr>
          <a:xfrm>
            <a:off x="838200" y="1690688"/>
            <a:ext cx="8104597" cy="5111997"/>
          </a:xfrm>
          <a:prstGeom prst="rect">
            <a:avLst/>
          </a:prstGeom>
        </p:spPr>
      </p:pic>
      <p:pic>
        <p:nvPicPr>
          <p:cNvPr id="9" name="图片 8">
            <a:extLst>
              <a:ext uri="{FF2B5EF4-FFF2-40B4-BE49-F238E27FC236}">
                <a16:creationId xmlns:a16="http://schemas.microsoft.com/office/drawing/2014/main" id="{766D8DB4-7C45-439F-A481-B45DAF2092E8}"/>
              </a:ext>
            </a:extLst>
          </p:cNvPr>
          <p:cNvPicPr>
            <a:picLocks noChangeAspect="1"/>
          </p:cNvPicPr>
          <p:nvPr/>
        </p:nvPicPr>
        <p:blipFill>
          <a:blip r:embed="rId3"/>
          <a:stretch>
            <a:fillRect/>
          </a:stretch>
        </p:blipFill>
        <p:spPr>
          <a:xfrm>
            <a:off x="8942797" y="1690688"/>
            <a:ext cx="3292302" cy="2520827"/>
          </a:xfrm>
          <a:prstGeom prst="rect">
            <a:avLst/>
          </a:prstGeom>
        </p:spPr>
      </p:pic>
      <p:sp>
        <p:nvSpPr>
          <p:cNvPr id="10" name="矩形 9">
            <a:extLst>
              <a:ext uri="{FF2B5EF4-FFF2-40B4-BE49-F238E27FC236}">
                <a16:creationId xmlns:a16="http://schemas.microsoft.com/office/drawing/2014/main" id="{2606FC40-F21F-4A26-9EB1-48388316ACF6}"/>
              </a:ext>
            </a:extLst>
          </p:cNvPr>
          <p:cNvSpPr/>
          <p:nvPr/>
        </p:nvSpPr>
        <p:spPr>
          <a:xfrm>
            <a:off x="9255448" y="4668698"/>
            <a:ext cx="2413907"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计算数据在各个维度上的数学期望和方差，确定阈值，根据点在分布的位置与阈值对比判断是否为异常</a:t>
            </a:r>
          </a:p>
        </p:txBody>
      </p:sp>
    </p:spTree>
    <p:extLst>
      <p:ext uri="{BB962C8B-B14F-4D97-AF65-F5344CB8AC3E}">
        <p14:creationId xmlns:p14="http://schemas.microsoft.com/office/powerpoint/2010/main" val="138592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试验结果</a:t>
            </a:r>
          </a:p>
        </p:txBody>
      </p:sp>
      <p:sp>
        <p:nvSpPr>
          <p:cNvPr id="5" name="矩形 4">
            <a:extLst>
              <a:ext uri="{FF2B5EF4-FFF2-40B4-BE49-F238E27FC236}">
                <a16:creationId xmlns:a16="http://schemas.microsoft.com/office/drawing/2014/main" id="{FBD61D5C-B6E9-4EB2-9019-85C2FA5815C1}"/>
              </a:ext>
            </a:extLst>
          </p:cNvPr>
          <p:cNvSpPr/>
          <p:nvPr/>
        </p:nvSpPr>
        <p:spPr>
          <a:xfrm>
            <a:off x="838200" y="1321356"/>
            <a:ext cx="68520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基于距离度量检测</a:t>
            </a:r>
          </a:p>
        </p:txBody>
      </p:sp>
      <p:pic>
        <p:nvPicPr>
          <p:cNvPr id="8" name="图片 7">
            <a:extLst>
              <a:ext uri="{FF2B5EF4-FFF2-40B4-BE49-F238E27FC236}">
                <a16:creationId xmlns:a16="http://schemas.microsoft.com/office/drawing/2014/main" id="{D4AA34D7-D45F-4D58-95F5-BDB82544C429}"/>
              </a:ext>
            </a:extLst>
          </p:cNvPr>
          <p:cNvPicPr>
            <a:picLocks noChangeAspect="1"/>
          </p:cNvPicPr>
          <p:nvPr/>
        </p:nvPicPr>
        <p:blipFill>
          <a:blip r:embed="rId2"/>
          <a:stretch>
            <a:fillRect/>
          </a:stretch>
        </p:blipFill>
        <p:spPr>
          <a:xfrm>
            <a:off x="769756" y="1863493"/>
            <a:ext cx="4421780" cy="3131014"/>
          </a:xfrm>
          <a:prstGeom prst="rect">
            <a:avLst/>
          </a:prstGeom>
        </p:spPr>
      </p:pic>
      <p:pic>
        <p:nvPicPr>
          <p:cNvPr id="11" name="图片 10">
            <a:extLst>
              <a:ext uri="{FF2B5EF4-FFF2-40B4-BE49-F238E27FC236}">
                <a16:creationId xmlns:a16="http://schemas.microsoft.com/office/drawing/2014/main" id="{9CF73678-B640-43B7-811C-FDE40EE2F140}"/>
              </a:ext>
            </a:extLst>
          </p:cNvPr>
          <p:cNvPicPr>
            <a:picLocks noChangeAspect="1"/>
          </p:cNvPicPr>
          <p:nvPr/>
        </p:nvPicPr>
        <p:blipFill>
          <a:blip r:embed="rId3"/>
          <a:stretch>
            <a:fillRect/>
          </a:stretch>
        </p:blipFill>
        <p:spPr>
          <a:xfrm>
            <a:off x="5407069" y="1863493"/>
            <a:ext cx="4480507" cy="3092914"/>
          </a:xfrm>
          <a:prstGeom prst="rect">
            <a:avLst/>
          </a:prstGeom>
        </p:spPr>
      </p:pic>
      <p:sp>
        <p:nvSpPr>
          <p:cNvPr id="12" name="矩形 11">
            <a:extLst>
              <a:ext uri="{FF2B5EF4-FFF2-40B4-BE49-F238E27FC236}">
                <a16:creationId xmlns:a16="http://schemas.microsoft.com/office/drawing/2014/main" id="{75B2AEB9-D275-4913-8266-9C36B58CD61C}"/>
              </a:ext>
            </a:extLst>
          </p:cNvPr>
          <p:cNvSpPr/>
          <p:nvPr/>
        </p:nvSpPr>
        <p:spPr>
          <a:xfrm>
            <a:off x="3764709" y="1954830"/>
            <a:ext cx="241390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实际分布</a:t>
            </a:r>
          </a:p>
        </p:txBody>
      </p:sp>
      <p:sp>
        <p:nvSpPr>
          <p:cNvPr id="13" name="矩形 12">
            <a:extLst>
              <a:ext uri="{FF2B5EF4-FFF2-40B4-BE49-F238E27FC236}">
                <a16:creationId xmlns:a16="http://schemas.microsoft.com/office/drawing/2014/main" id="{A3C84424-2479-40F0-9FFA-AB634D747B5D}"/>
              </a:ext>
            </a:extLst>
          </p:cNvPr>
          <p:cNvSpPr/>
          <p:nvPr/>
        </p:nvSpPr>
        <p:spPr>
          <a:xfrm>
            <a:off x="7292617" y="1954830"/>
            <a:ext cx="366418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基于距离检测结果分布</a:t>
            </a:r>
          </a:p>
        </p:txBody>
      </p:sp>
    </p:spTree>
    <p:extLst>
      <p:ext uri="{BB962C8B-B14F-4D97-AF65-F5344CB8AC3E}">
        <p14:creationId xmlns:p14="http://schemas.microsoft.com/office/powerpoint/2010/main" val="3301828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下一步工作</a:t>
            </a:r>
          </a:p>
        </p:txBody>
      </p:sp>
      <p:sp>
        <p:nvSpPr>
          <p:cNvPr id="3" name="内容占位符 2"/>
          <p:cNvSpPr>
            <a:spLocks noGrp="1"/>
          </p:cNvSpPr>
          <p:nvPr>
            <p:ph idx="1"/>
          </p:nvPr>
        </p:nvSpPr>
        <p:spPr>
          <a:xfrm>
            <a:off x="838200" y="1825625"/>
            <a:ext cx="10515600" cy="4351338"/>
          </a:xfrm>
        </p:spPr>
        <p:txBody>
          <a:bodyPr>
            <a:normAutofit/>
          </a:bodyPr>
          <a:lstStyle/>
          <a:p>
            <a:r>
              <a:rPr lang="zh-CN" altLang="en-US" sz="2400" dirty="0">
                <a:latin typeface="黑体" panose="02010609060101010101" pitchFamily="49" charset="-122"/>
                <a:ea typeface="黑体" panose="02010609060101010101" pitchFamily="49" charset="-122"/>
              </a:rPr>
              <a:t>不同异常检测方法效果量化对比（参考规范的评价标准）</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检测方法进一步测试（调参、优化训练等）</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7738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第三组实验特征参数选取：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sppa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泵压</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发生梯度爆炸或弥散，原因未知</a:t>
            </a:r>
          </a:p>
        </p:txBody>
      </p:sp>
      <p:pic>
        <p:nvPicPr>
          <p:cNvPr id="4" name="图片 3"/>
          <p:cNvPicPr>
            <a:picLocks noChangeAspect="1"/>
          </p:cNvPicPr>
          <p:nvPr/>
        </p:nvPicPr>
        <p:blipFill>
          <a:blip r:embed="rId2"/>
          <a:stretch>
            <a:fillRect/>
          </a:stretch>
        </p:blipFill>
        <p:spPr>
          <a:xfrm>
            <a:off x="486410" y="3246120"/>
            <a:ext cx="10163175" cy="2176780"/>
          </a:xfrm>
          <a:prstGeom prst="rect">
            <a:avLst/>
          </a:prstGeom>
        </p:spPr>
      </p:pic>
    </p:spTree>
    <p:extLst>
      <p:ext uri="{BB962C8B-B14F-4D97-AF65-F5344CB8AC3E}">
        <p14:creationId xmlns:p14="http://schemas.microsoft.com/office/powerpoint/2010/main" val="60530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8074025" y="3136265"/>
            <a:ext cx="3474720" cy="3114040"/>
          </a:xfrm>
          <a:prstGeom prst="rect">
            <a:avLst/>
          </a:prstGeom>
        </p:spPr>
      </p:pic>
      <p:sp>
        <p:nvSpPr>
          <p:cNvPr id="5" name="文本占位符 4"/>
          <p:cNvSpPr>
            <a:spLocks noGrp="1"/>
          </p:cNvSpPr>
          <p:nvPr>
            <p:ph type="body" sz="quarter" idx="10"/>
          </p:nvPr>
        </p:nvSpPr>
        <p:spPr/>
        <p:txBody>
          <a:bodyPr/>
          <a:lstStyle/>
          <a:p>
            <a:r>
              <a:rPr lang="zh-CN" altLang="en-US"/>
              <a:t>实验</a:t>
            </a:r>
          </a:p>
        </p:txBody>
      </p:sp>
      <p:sp>
        <p:nvSpPr>
          <p:cNvPr id="6" name="灯片编号占位符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tint val="75000"/>
                </a:prstClr>
              </a:solidFill>
              <a:effectLst/>
              <a:uLnTx/>
              <a:uFillTx/>
              <a:latin typeface="Arial"/>
              <a:ea typeface="黑体" panose="02010609060101010101" pitchFamily="49" charset="-122"/>
              <a:cs typeface="+mn-cs"/>
            </a:endParaRPr>
          </a:p>
        </p:txBody>
      </p:sp>
      <p:sp>
        <p:nvSpPr>
          <p:cNvPr id="7" name="矩形 6"/>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矩形 7"/>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 name="文本框 8"/>
          <p:cNvSpPr txBox="1"/>
          <p:nvPr/>
        </p:nvSpPr>
        <p:spPr>
          <a:xfrm>
            <a:off x="802005" y="1138555"/>
            <a:ext cx="967994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井号：</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WZ11-2E-14dsa</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（当前统一使用的卡钻研究数据）</a:t>
            </a: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endPar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Train</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111620</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93288 - 111620</a:t>
            </a: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sym typeface="+mn-ea"/>
              </a:rPr>
              <a:t> </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Test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共</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29915</a:t>
            </a:r>
            <a:r>
              <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条数据 卡钻 </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sym typeface="+mn-ea"/>
              </a:rPr>
              <a:t>27250 -- 29915</a:t>
            </a:r>
            <a:r>
              <a:rPr kumimoji="0" lang="en-US" altLang="zh-CN"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 </a:t>
            </a:r>
          </a:p>
        </p:txBody>
      </p:sp>
      <p:sp>
        <p:nvSpPr>
          <p:cNvPr id="11" name="文本框 10"/>
          <p:cNvSpPr txBox="1"/>
          <p:nvPr/>
        </p:nvSpPr>
        <p:spPr>
          <a:xfrm>
            <a:off x="802005" y="2272030"/>
            <a:ext cx="10658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第三组实验特征参数选取：</a:t>
            </a:r>
            <a:r>
              <a:rPr kumimoji="0" lang="en-US" altLang="zh-CN" sz="1800" b="0" i="0" u="none" strike="noStrike" kern="1200" cap="none" spc="0" normalizeH="0" baseline="0" noProof="0">
                <a:ln>
                  <a:noFill/>
                </a:ln>
                <a:solidFill>
                  <a:srgbClr val="FFC000"/>
                </a:solidFill>
                <a:effectLst/>
                <a:uLnTx/>
                <a:uFillTx/>
                <a:latin typeface="Arial"/>
                <a:ea typeface="黑体" panose="02010609060101010101" pitchFamily="49" charset="-122"/>
                <a:cs typeface="+mn-cs"/>
              </a:rPr>
              <a:t>dbtm </a:t>
            </a:r>
            <a:r>
              <a:rPr kumimoji="0" lang="en-US" altLang="zh-CN" sz="18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 </a:t>
            </a:r>
            <a:r>
              <a:rPr kumimoji="0" lang="zh-CN" altLang="en-US" sz="14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井深</a:t>
            </a:r>
            <a:r>
              <a:rPr kumimoji="0" lang="en-US" altLang="zh-CN"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未使用归一化，采用增加迭代次数（</a:t>
            </a:r>
            <a:r>
              <a:rPr kumimoji="0" lang="en-US" altLang="zh-CN"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25&lt;35(</a:t>
            </a:r>
            <a:r>
              <a:rPr kumimoji="0" lang="zh-CN" altLang="en-US" sz="12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默认），仍然不收敛，下一步采用归一化</a:t>
            </a:r>
          </a:p>
        </p:txBody>
      </p:sp>
      <p:grpSp>
        <p:nvGrpSpPr>
          <p:cNvPr id="23" name="组合 22"/>
          <p:cNvGrpSpPr/>
          <p:nvPr/>
        </p:nvGrpSpPr>
        <p:grpSpPr>
          <a:xfrm>
            <a:off x="4047490" y="3696970"/>
            <a:ext cx="7397750" cy="3310890"/>
            <a:chOff x="6993" y="5386"/>
            <a:chExt cx="11650" cy="5214"/>
          </a:xfrm>
        </p:grpSpPr>
        <p:grpSp>
          <p:nvGrpSpPr>
            <p:cNvPr id="17" name="组合 16"/>
            <p:cNvGrpSpPr/>
            <p:nvPr/>
          </p:nvGrpSpPr>
          <p:grpSpPr>
            <a:xfrm>
              <a:off x="6993" y="7417"/>
              <a:ext cx="11650" cy="3183"/>
              <a:chOff x="6993" y="7402"/>
              <a:chExt cx="11650" cy="3183"/>
            </a:xfrm>
          </p:grpSpPr>
          <p:sp>
            <p:nvSpPr>
              <p:cNvPr id="16" name="文本框 15"/>
              <p:cNvSpPr txBox="1"/>
              <p:nvPr/>
            </p:nvSpPr>
            <p:spPr>
              <a:xfrm>
                <a:off x="6993" y="10199"/>
                <a:ext cx="2618"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dbtm-test</a:t>
                </a:r>
              </a:p>
            </p:txBody>
          </p:sp>
          <p:grpSp>
            <p:nvGrpSpPr>
              <p:cNvPr id="22" name="组合 21"/>
              <p:cNvGrpSpPr/>
              <p:nvPr/>
            </p:nvGrpSpPr>
            <p:grpSpPr>
              <a:xfrm>
                <a:off x="15926" y="7402"/>
                <a:ext cx="2717" cy="386"/>
                <a:chOff x="15746" y="7402"/>
                <a:chExt cx="2717" cy="386"/>
              </a:xfrm>
            </p:grpSpPr>
            <p:sp>
              <p:nvSpPr>
                <p:cNvPr id="19" name="文本框 18"/>
                <p:cNvSpPr txBox="1"/>
                <p:nvPr/>
              </p:nvSpPr>
              <p:spPr>
                <a:xfrm>
                  <a:off x="16157" y="7402"/>
                  <a:ext cx="2306" cy="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Arial"/>
                      <a:ea typeface="黑体" panose="02010609060101010101" pitchFamily="49" charset="-122"/>
                      <a:cs typeface="+mn-cs"/>
                    </a:rPr>
                    <a:t>真实事故区间</a:t>
                  </a:r>
                </a:p>
              </p:txBody>
            </p:sp>
            <p:cxnSp>
              <p:nvCxnSpPr>
                <p:cNvPr id="21" name="直接箭头连接符 20"/>
                <p:cNvCxnSpPr>
                  <a:stCxn id="19" idx="1"/>
                </p:cNvCxnSpPr>
                <p:nvPr/>
              </p:nvCxnSpPr>
              <p:spPr>
                <a:xfrm flipH="1">
                  <a:off x="15746" y="7595"/>
                  <a:ext cx="411" cy="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矩形 17"/>
            <p:cNvSpPr/>
            <p:nvPr/>
          </p:nvSpPr>
          <p:spPr>
            <a:xfrm>
              <a:off x="15459" y="5386"/>
              <a:ext cx="120" cy="3742"/>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文本框 23"/>
          <p:cNvSpPr txBox="1"/>
          <p:nvPr/>
        </p:nvSpPr>
        <p:spPr>
          <a:xfrm>
            <a:off x="9998075" y="3696970"/>
            <a:ext cx="1464310" cy="245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0000"/>
                </a:solidFill>
                <a:effectLst/>
                <a:uLnTx/>
                <a:uFillTx/>
                <a:latin typeface="Arial"/>
                <a:ea typeface="黑体" panose="02010609060101010101" pitchFamily="49" charset="-122"/>
                <a:cs typeface="+mn-cs"/>
              </a:rPr>
              <a:t>无预警</a:t>
            </a:r>
            <a:endParaRPr kumimoji="0" lang="en-US" altLang="zh-CN" sz="1000" b="0" i="0" u="none" strike="noStrike" kern="1200" cap="none" spc="0" normalizeH="0" baseline="0" noProof="0">
              <a:ln>
                <a:noFill/>
              </a:ln>
              <a:solidFill>
                <a:srgbClr val="00B050"/>
              </a:solidFill>
              <a:effectLst/>
              <a:uLnTx/>
              <a:uFillTx/>
              <a:latin typeface="Arial"/>
              <a:ea typeface="黑体" panose="02010609060101010101" pitchFamily="49" charset="-122"/>
              <a:cs typeface="+mn-cs"/>
            </a:endParaRPr>
          </a:p>
        </p:txBody>
      </p:sp>
      <p:pic>
        <p:nvPicPr>
          <p:cNvPr id="4" name="图片 3"/>
          <p:cNvPicPr>
            <a:picLocks noChangeAspect="1"/>
          </p:cNvPicPr>
          <p:nvPr/>
        </p:nvPicPr>
        <p:blipFill>
          <a:blip r:embed="rId3"/>
          <a:stretch>
            <a:fillRect/>
          </a:stretch>
        </p:blipFill>
        <p:spPr>
          <a:xfrm>
            <a:off x="302895" y="3267710"/>
            <a:ext cx="4305300" cy="2845435"/>
          </a:xfrm>
          <a:prstGeom prst="rect">
            <a:avLst/>
          </a:prstGeom>
        </p:spPr>
      </p:pic>
      <p:pic>
        <p:nvPicPr>
          <p:cNvPr id="10" name="图片 9"/>
          <p:cNvPicPr>
            <a:picLocks noChangeAspect="1"/>
          </p:cNvPicPr>
          <p:nvPr/>
        </p:nvPicPr>
        <p:blipFill>
          <a:blip r:embed="rId4"/>
          <a:stretch>
            <a:fillRect/>
          </a:stretch>
        </p:blipFill>
        <p:spPr>
          <a:xfrm>
            <a:off x="4838700" y="3267710"/>
            <a:ext cx="3404235" cy="2982595"/>
          </a:xfrm>
          <a:prstGeom prst="rect">
            <a:avLst/>
          </a:prstGeom>
        </p:spPr>
      </p:pic>
    </p:spTree>
    <p:extLst>
      <p:ext uri="{BB962C8B-B14F-4D97-AF65-F5344CB8AC3E}">
        <p14:creationId xmlns:p14="http://schemas.microsoft.com/office/powerpoint/2010/main" val="128461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矩形 2"/>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4" name="矩形 3"/>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390937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C2BE6B-C432-45C4-B2E8-F7F3B9E5241A}"/>
              </a:ext>
            </a:extLst>
          </p:cNvPr>
          <p:cNvSpPr>
            <a:spLocks noGrp="1"/>
          </p:cNvSpPr>
          <p:nvPr>
            <p:ph type="body" sz="quarter" idx="13"/>
          </p:nvPr>
        </p:nvSpPr>
        <p:spPr>
          <a:xfrm>
            <a:off x="5028401" y="4845343"/>
            <a:ext cx="2135187" cy="1005042"/>
          </a:xfrm>
        </p:spPr>
        <p:txBody>
          <a:bodyPr/>
          <a:lstStyle/>
          <a:p>
            <a:r>
              <a:rPr lang="zh-CN" altLang="en-US" dirty="0"/>
              <a:t>熊绍潘</a:t>
            </a:r>
            <a:endParaRPr lang="en-US" altLang="zh-CN" dirty="0"/>
          </a:p>
          <a:p>
            <a:r>
              <a:rPr lang="en-US" altLang="zh-CN" dirty="0"/>
              <a:t>2020</a:t>
            </a:r>
            <a:r>
              <a:rPr lang="zh-CN" altLang="en-US" dirty="0"/>
              <a:t>年</a:t>
            </a:r>
            <a:r>
              <a:rPr lang="en-US" altLang="zh-CN" dirty="0"/>
              <a:t>5</a:t>
            </a:r>
            <a:r>
              <a:rPr lang="zh-CN" altLang="en-US" dirty="0"/>
              <a:t>月</a:t>
            </a:r>
            <a:r>
              <a:rPr lang="en-US" altLang="zh-CN" dirty="0"/>
              <a:t>4</a:t>
            </a:r>
            <a:r>
              <a:rPr lang="zh-CN" altLang="en-US" dirty="0"/>
              <a:t>日</a:t>
            </a:r>
          </a:p>
        </p:txBody>
      </p:sp>
      <p:sp>
        <p:nvSpPr>
          <p:cNvPr id="3" name="文本占位符 2">
            <a:extLst>
              <a:ext uri="{FF2B5EF4-FFF2-40B4-BE49-F238E27FC236}">
                <a16:creationId xmlns:a16="http://schemas.microsoft.com/office/drawing/2014/main" id="{BB757BB8-95FB-4C7E-834B-EEF31F2797BB}"/>
              </a:ext>
            </a:extLst>
          </p:cNvPr>
          <p:cNvSpPr>
            <a:spLocks noGrp="1"/>
          </p:cNvSpPr>
          <p:nvPr>
            <p:ph type="body" sz="quarter" idx="14"/>
          </p:nvPr>
        </p:nvSpPr>
        <p:spPr>
          <a:xfrm>
            <a:off x="4657721" y="4247165"/>
            <a:ext cx="2876550" cy="323850"/>
          </a:xfrm>
        </p:spPr>
        <p:txBody>
          <a:bodyPr/>
          <a:lstStyle/>
          <a:p>
            <a:endParaRPr lang="zh-CN" altLang="en-US" dirty="0"/>
          </a:p>
        </p:txBody>
      </p:sp>
      <p:sp>
        <p:nvSpPr>
          <p:cNvPr id="4" name="文本占位符 3">
            <a:extLst>
              <a:ext uri="{FF2B5EF4-FFF2-40B4-BE49-F238E27FC236}">
                <a16:creationId xmlns:a16="http://schemas.microsoft.com/office/drawing/2014/main" id="{3C2F8590-F0CD-43B5-997C-505B708A23FD}"/>
              </a:ext>
            </a:extLst>
          </p:cNvPr>
          <p:cNvSpPr>
            <a:spLocks noGrp="1"/>
          </p:cNvSpPr>
          <p:nvPr>
            <p:ph type="body" sz="quarter" idx="15"/>
          </p:nvPr>
        </p:nvSpPr>
        <p:spPr/>
        <p:txBody>
          <a:bodyPr/>
          <a:lstStyle/>
          <a:p>
            <a:r>
              <a:rPr lang="zh-CN" altLang="en-US" dirty="0"/>
              <a:t>智慧钻井项目进展</a:t>
            </a:r>
          </a:p>
        </p:txBody>
      </p:sp>
      <p:cxnSp>
        <p:nvCxnSpPr>
          <p:cNvPr id="6" name="直接连接符 5">
            <a:extLst>
              <a:ext uri="{FF2B5EF4-FFF2-40B4-BE49-F238E27FC236}">
                <a16:creationId xmlns:a16="http://schemas.microsoft.com/office/drawing/2014/main" id="{2CA65E85-FC35-4FFD-8EEC-C49165D6A8AF}"/>
              </a:ext>
            </a:extLst>
          </p:cNvPr>
          <p:cNvCxnSpPr/>
          <p:nvPr/>
        </p:nvCxnSpPr>
        <p:spPr>
          <a:xfrm flipH="1">
            <a:off x="3580094" y="4043858"/>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145A059-0D90-4D26-8AA2-64870C8E678F}"/>
              </a:ext>
            </a:extLst>
          </p:cNvPr>
          <p:cNvCxnSpPr/>
          <p:nvPr/>
        </p:nvCxnSpPr>
        <p:spPr>
          <a:xfrm flipH="1">
            <a:off x="3580094" y="2835696"/>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98C8C71-C517-4F9C-BB69-7293F981D1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7192" y="1700493"/>
            <a:ext cx="4417616" cy="619632"/>
          </a:xfrm>
          <a:prstGeom prst="rect">
            <a:avLst/>
          </a:prstGeom>
        </p:spPr>
      </p:pic>
      <p:sp>
        <p:nvSpPr>
          <p:cNvPr id="9" name="矩形 8">
            <a:extLst>
              <a:ext uri="{FF2B5EF4-FFF2-40B4-BE49-F238E27FC236}">
                <a16:creationId xmlns:a16="http://schemas.microsoft.com/office/drawing/2014/main" id="{900097B1-3E84-4073-B82F-4D7C8FC04BCE}"/>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0" name="矩形 9">
            <a:extLst>
              <a:ext uri="{FF2B5EF4-FFF2-40B4-BE49-F238E27FC236}">
                <a16:creationId xmlns:a16="http://schemas.microsoft.com/office/drawing/2014/main" id="{24136E9D-4BB9-4952-86C7-3088781EA847}"/>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58814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537220" cy="515611"/>
          </a:xfrm>
        </p:spPr>
        <p:txBody>
          <a:bodyPr anchor="ctr" anchorCtr="0"/>
          <a:lstStyle/>
          <a:p>
            <a:r>
              <a:rPr lang="en-US" altLang="zh-CN" dirty="0"/>
              <a:t>HTM——</a:t>
            </a:r>
            <a:r>
              <a:rPr lang="zh-CN" altLang="en-US" dirty="0"/>
              <a:t>多参数</a:t>
            </a:r>
            <a:r>
              <a:rPr lang="en-US" altLang="zh-CN" dirty="0"/>
              <a:t>HTM</a:t>
            </a:r>
            <a:r>
              <a:rPr lang="zh-CN" altLang="en-US" dirty="0"/>
              <a:t>复杂系统异常检测源码调研结果</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9" name="矩形 8">
            <a:extLst>
              <a:ext uri="{FF2B5EF4-FFF2-40B4-BE49-F238E27FC236}">
                <a16:creationId xmlns:a16="http://schemas.microsoft.com/office/drawing/2014/main" id="{67393CE6-7E86-46D2-A0EE-4A32C513F5C1}"/>
              </a:ext>
            </a:extLst>
          </p:cNvPr>
          <p:cNvSpPr/>
          <p:nvPr/>
        </p:nvSpPr>
        <p:spPr>
          <a:xfrm>
            <a:off x="248497" y="1072677"/>
            <a:ext cx="10256944" cy="4750018"/>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将多个参数输入一个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，由一个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产生整个系统的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，据此来判断系统的异常，这适用于字段数较少的情况下（一般少于</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），这目前可以由</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nupic</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平台实现</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3"/>
              </a:rPr>
              <a:t>How Should I Represent My Input with Multiple fields?</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rPr>
              <a:t>Doubt: Predicted field, anomaly Likelihood and multiple inputs</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5"/>
              </a:rPr>
              <a:t>Can HTM be used on multivarient time series problems?</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6"/>
              </a:rPr>
              <a:t>Anomaly detection from multiple variable</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对每一个参数构建一个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，组合多个</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model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raw anomaly score</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，计算整个系统的</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anomaly likelihood</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，这种称为</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multivariate HTM</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，目前调研到一篇</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7"/>
              </a:rPr>
              <a:t>master thesis</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，但没有源码。原始论文</a:t>
            </a:r>
            <a:r>
              <a:rPr kumimoji="0" lang="en-US" altLang="zh-CN" sz="1600" b="0" i="0" u="none" strike="noStrike" kern="1200" cap="none" spc="0" normalizeH="0" baseline="30000" noProof="0" dirty="0">
                <a:ln>
                  <a:noFill/>
                </a:ln>
                <a:solidFill>
                  <a:prstClr val="black"/>
                </a:solidFill>
                <a:effectLst/>
                <a:uLnTx/>
                <a:uFillTx/>
                <a:latin typeface="Arial" panose="020B0604020202020204"/>
                <a:ea typeface="黑体" panose="02010609060101010101" pitchFamily="49" charset="-122"/>
                <a:cs typeface="+mn-cs"/>
              </a:rPr>
              <a:t>[1]</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作者</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subutai</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的解释的是，目前没有合适多参数数据集，且论文中的实验是在</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excel</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中完成的。他推荐对每个输入独立的建模，有任意一个输入检测到异常了就触发一个异常。</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8"/>
              </a:rPr>
              <a:t>multivariate HTM system</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8"/>
              </a:rPr>
              <a:t>Unsupervised Real-Time Anomaly Detection for Streaming Data</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2" name="矩形 1">
            <a:extLst>
              <a:ext uri="{FF2B5EF4-FFF2-40B4-BE49-F238E27FC236}">
                <a16:creationId xmlns:a16="http://schemas.microsoft.com/office/drawing/2014/main" id="{A8FA5F05-B5EF-4486-87AF-31BD0AC4084A}"/>
              </a:ext>
            </a:extLst>
          </p:cNvPr>
          <p:cNvSpPr/>
          <p:nvPr/>
        </p:nvSpPr>
        <p:spPr>
          <a:xfrm>
            <a:off x="0" y="6191469"/>
            <a:ext cx="107492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[1]</a:t>
            </a:r>
            <a:r>
              <a:rPr kumimoji="0" lang="en-US" altLang="zh-CN" sz="1800" b="0" i="0" u="none" strike="noStrike" kern="1200" cap="none" spc="0" normalizeH="0" baseline="0" noProof="0" dirty="0">
                <a:ln>
                  <a:noFill/>
                </a:ln>
                <a:solidFill>
                  <a:prstClr val="black"/>
                </a:solidFill>
                <a:effectLst/>
                <a:uLnTx/>
                <a:uFillTx/>
                <a:latin typeface="System"/>
                <a:ea typeface="黑体" panose="02010609060101010101" pitchFamily="49" charset="-122"/>
                <a:cs typeface="+mn-cs"/>
              </a:rPr>
              <a:t> </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Ahmad S, Purdy S. Real-time anomaly detection for streaming analytics[J]. </a:t>
            </a:r>
            <a:r>
              <a:rPr kumimoji="0" lang="en-US" altLang="zh-CN" sz="1800" b="0" i="0" u="none" strike="noStrike" kern="1200" cap="none" spc="0" normalizeH="0" baseline="0" noProof="0" dirty="0" err="1">
                <a:ln>
                  <a:noFill/>
                </a:ln>
                <a:solidFill>
                  <a:prstClr val="black"/>
                </a:solidFill>
                <a:effectLst/>
                <a:uLnTx/>
                <a:uFillTx/>
                <a:latin typeface="Segoe UI" panose="020B0502040204020203" pitchFamily="34" charset="0"/>
                <a:ea typeface="黑体" panose="02010609060101010101" pitchFamily="49" charset="-122"/>
                <a:cs typeface="+mn-cs"/>
              </a:rPr>
              <a:t>arXiv</a:t>
            </a:r>
            <a:r>
              <a:rPr kumimoji="0" lang="en-US" altLang="zh-CN" sz="1800" b="0" i="0" u="none" strike="noStrike" kern="1200" cap="none" spc="0" normalizeH="0" baseline="0" noProof="0" dirty="0">
                <a:ln>
                  <a:noFill/>
                </a:ln>
                <a:solidFill>
                  <a:prstClr val="black"/>
                </a:solidFill>
                <a:effectLst/>
                <a:uLnTx/>
                <a:uFillTx/>
                <a:latin typeface="Segoe UI" panose="020B0502040204020203" pitchFamily="34" charset="0"/>
                <a:ea typeface="黑体" panose="02010609060101010101" pitchFamily="49" charset="-122"/>
                <a:cs typeface="+mn-cs"/>
              </a:rPr>
              <a:t> preprint arXiv:1607.02480, 2016.</a:t>
            </a:r>
          </a:p>
        </p:txBody>
      </p:sp>
    </p:spTree>
    <p:extLst>
      <p:ext uri="{BB962C8B-B14F-4D97-AF65-F5344CB8AC3E}">
        <p14:creationId xmlns:p14="http://schemas.microsoft.com/office/powerpoint/2010/main" val="424305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C091A69-8352-4AA5-8364-588E61E33F58}"/>
              </a:ext>
            </a:extLst>
          </p:cNvPr>
          <p:cNvSpPr>
            <a:spLocks noGrp="1"/>
          </p:cNvSpPr>
          <p:nvPr>
            <p:ph type="body" sz="quarter" idx="10"/>
          </p:nvPr>
        </p:nvSpPr>
        <p:spPr>
          <a:xfrm>
            <a:off x="248497" y="188292"/>
            <a:ext cx="7074336" cy="515611"/>
          </a:xfrm>
        </p:spPr>
        <p:txBody>
          <a:bodyPr anchor="ctr" anchorCtr="0"/>
          <a:lstStyle/>
          <a:p>
            <a:r>
              <a:rPr lang="en-US" altLang="zh-CN" dirty="0"/>
              <a:t>HTM——</a:t>
            </a:r>
            <a:r>
              <a:rPr lang="zh-CN" altLang="en-US" dirty="0"/>
              <a:t>实验进展</a:t>
            </a:r>
          </a:p>
        </p:txBody>
      </p:sp>
      <p:sp>
        <p:nvSpPr>
          <p:cNvPr id="6" name="灯片编号占位符 5">
            <a:extLst>
              <a:ext uri="{FF2B5EF4-FFF2-40B4-BE49-F238E27FC236}">
                <a16:creationId xmlns:a16="http://schemas.microsoft.com/office/drawing/2014/main" id="{E5521257-18C6-4A28-99E3-3D3788D176C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3CF8B-94AD-41D2-957D-3444D10BBA07}"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BC51C0FA-2A0D-4CA9-9EF6-C67F731E43B7}"/>
              </a:ext>
            </a:extLst>
          </p:cNvPr>
          <p:cNvSpPr/>
          <p:nvPr/>
        </p:nvSpPr>
        <p:spPr>
          <a:xfrm>
            <a:off x="-618309" y="896984"/>
            <a:ext cx="496389" cy="984068"/>
          </a:xfrm>
          <a:prstGeom prst="rect">
            <a:avLst/>
          </a:prstGeom>
          <a:solidFill>
            <a:srgbClr val="286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984EB8C1-EE47-4BA1-83BD-1270A2857178}"/>
              </a:ext>
            </a:extLst>
          </p:cNvPr>
          <p:cNvSpPr/>
          <p:nvPr/>
        </p:nvSpPr>
        <p:spPr>
          <a:xfrm>
            <a:off x="-618309" y="1881052"/>
            <a:ext cx="496389" cy="984068"/>
          </a:xfrm>
          <a:prstGeom prst="rect">
            <a:avLst/>
          </a:prstGeom>
          <a:solidFill>
            <a:srgbClr val="143F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9" name="矩形 18">
            <a:extLst>
              <a:ext uri="{FF2B5EF4-FFF2-40B4-BE49-F238E27FC236}">
                <a16:creationId xmlns:a16="http://schemas.microsoft.com/office/drawing/2014/main" id="{11847510-C9CF-4B0A-84CD-46514759BD8D}"/>
              </a:ext>
            </a:extLst>
          </p:cNvPr>
          <p:cNvSpPr/>
          <p:nvPr/>
        </p:nvSpPr>
        <p:spPr>
          <a:xfrm>
            <a:off x="248497" y="868026"/>
            <a:ext cx="10256944" cy="2262671"/>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实验数据</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WZ11-2E-14dSa</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数据时间段：</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17</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18</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24</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卡钻事故发生时间：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18</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47</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卡钻事故结束时间：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年</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月</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18</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日</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22</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12</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相关因子选取：</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tqa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hkla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tva</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tvca</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2" name="图片 1">
            <a:extLst>
              <a:ext uri="{FF2B5EF4-FFF2-40B4-BE49-F238E27FC236}">
                <a16:creationId xmlns:a16="http://schemas.microsoft.com/office/drawing/2014/main" id="{23FDAEC2-B3D2-44FD-8CF9-66E47AE3779B}"/>
              </a:ext>
            </a:extLst>
          </p:cNvPr>
          <p:cNvPicPr>
            <a:picLocks noChangeAspect="1"/>
          </p:cNvPicPr>
          <p:nvPr/>
        </p:nvPicPr>
        <p:blipFill>
          <a:blip r:embed="rId3"/>
          <a:stretch>
            <a:fillRect/>
          </a:stretch>
        </p:blipFill>
        <p:spPr>
          <a:xfrm>
            <a:off x="3393367" y="3066246"/>
            <a:ext cx="6704961" cy="3225653"/>
          </a:xfrm>
          <a:prstGeom prst="rect">
            <a:avLst/>
          </a:prstGeom>
        </p:spPr>
      </p:pic>
      <p:sp>
        <p:nvSpPr>
          <p:cNvPr id="4" name="矩形 3">
            <a:extLst>
              <a:ext uri="{FF2B5EF4-FFF2-40B4-BE49-F238E27FC236}">
                <a16:creationId xmlns:a16="http://schemas.microsoft.com/office/drawing/2014/main" id="{C58BA969-E2B5-4A02-9713-391EE8CD48B2}"/>
              </a:ext>
            </a:extLst>
          </p:cNvPr>
          <p:cNvSpPr/>
          <p:nvPr/>
        </p:nvSpPr>
        <p:spPr>
          <a:xfrm>
            <a:off x="4281069" y="6277929"/>
            <a:ext cx="49295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数据时间段内</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sppa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tqa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hkla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en-US" altLang="zh-CN" sz="18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tvca</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状态</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7568081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5.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6.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7.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8.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9.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1.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2.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FF0000"/>
          </a:solidFill>
          <a:prstDash val="dash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3.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1547</Words>
  <Application>Microsoft Office PowerPoint</Application>
  <PresentationFormat>宽屏</PresentationFormat>
  <Paragraphs>238</Paragraphs>
  <Slides>32</Slides>
  <Notes>10</Notes>
  <HiddenSlides>0</HiddenSlides>
  <MMClips>0</MMClips>
  <ScaleCrop>false</ScaleCrop>
  <HeadingPairs>
    <vt:vector size="6" baseType="variant">
      <vt:variant>
        <vt:lpstr>已用的字体</vt:lpstr>
      </vt:variant>
      <vt:variant>
        <vt:i4>17</vt:i4>
      </vt:variant>
      <vt:variant>
        <vt:lpstr>主题</vt:lpstr>
      </vt:variant>
      <vt:variant>
        <vt:i4>33</vt:i4>
      </vt:variant>
      <vt:variant>
        <vt:lpstr>幻灯片标题</vt:lpstr>
      </vt:variant>
      <vt:variant>
        <vt:i4>32</vt:i4>
      </vt:variant>
    </vt:vector>
  </HeadingPairs>
  <TitlesOfParts>
    <vt:vector size="82" baseType="lpstr">
      <vt:lpstr>Arial Unicode MS</vt:lpstr>
      <vt:lpstr>Microsoft YaHei UI</vt:lpstr>
      <vt:lpstr>System</vt:lpstr>
      <vt:lpstr>等线</vt:lpstr>
      <vt:lpstr>等线 Light</vt:lpstr>
      <vt:lpstr>黑体</vt:lpstr>
      <vt:lpstr>华文新魏</vt:lpstr>
      <vt:lpstr>宋体</vt:lpstr>
      <vt:lpstr>微软雅黑</vt:lpstr>
      <vt:lpstr>造字工房力黑（非商用）常规体</vt:lpstr>
      <vt:lpstr>Arial</vt:lpstr>
      <vt:lpstr>Arial Black</vt:lpstr>
      <vt:lpstr>Calibri</vt:lpstr>
      <vt:lpstr>Calibri Light</vt:lpstr>
      <vt:lpstr>Segoe UI</vt:lpstr>
      <vt:lpstr>Times New Roman</vt:lpstr>
      <vt:lpstr>Wingdings</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 钻井异常预警</vt:lpstr>
      <vt:lpstr> 1. 钻井事故预警</vt:lpstr>
      <vt:lpstr> 1. 钻井事故预警</vt:lpstr>
      <vt:lpstr> 1. 钻井事故预警</vt:lpstr>
      <vt:lpstr> 1. 钻井事故预警</vt:lpstr>
      <vt:lpstr> 1. 钻井事故预警</vt:lpstr>
      <vt:lpstr>下一步计划</vt:lpstr>
      <vt:lpstr>PowerPoint 演示文稿</vt:lpstr>
      <vt:lpstr>钻井事故预测工作进展</vt:lpstr>
      <vt:lpstr>前期工作</vt:lpstr>
      <vt:lpstr>前期工作</vt:lpstr>
      <vt:lpstr>近期工作</vt:lpstr>
      <vt:lpstr>数据分析</vt:lpstr>
      <vt:lpstr>关键问题</vt:lpstr>
      <vt:lpstr>检测方法</vt:lpstr>
      <vt:lpstr>试验结果</vt:lpstr>
      <vt:lpstr>试验结果</vt:lpstr>
      <vt:lpstr>试验结果</vt:lpstr>
      <vt:lpstr>下一步工作</vt:lpstr>
    </vt:vector>
  </TitlesOfParts>
  <Company>CSU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 Zifei</dc:creator>
  <cp:lastModifiedBy>Zhao Zifei</cp:lastModifiedBy>
  <cp:revision>1</cp:revision>
  <dcterms:created xsi:type="dcterms:W3CDTF">2020-05-04T14:06:46Z</dcterms:created>
  <dcterms:modified xsi:type="dcterms:W3CDTF">2020-05-04T14:08:04Z</dcterms:modified>
</cp:coreProperties>
</file>